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9"/>
  </p:handoutMasterIdLst>
  <p:sldIdLst>
    <p:sldId id="299" r:id="rId3"/>
    <p:sldId id="300"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301"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4" userDrawn="1">
          <p15:clr>
            <a:srgbClr val="A4A3A4"/>
          </p15:clr>
        </p15:guide>
        <p15:guide id="2" pos="38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34"/>
        <p:guide pos="3869"/>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微软雅黑" panose="020B0503020204020204" charset="-122"/>
                <a:ea typeface="微软雅黑" panose="020B0503020204020204" charset="-122"/>
              </a:rPr>
              <a:t>广西普通高中学业水平考试</a:t>
            </a:r>
            <a:endParaRPr lang="zh-CN" altLang="en-US" sz="3200">
              <a:solidFill>
                <a:schemeClr val="tx1">
                  <a:lumMod val="75000"/>
                  <a:lumOff val="25000"/>
                </a:schemeClr>
              </a:solidFill>
              <a:latin typeface="微软雅黑" panose="020B0503020204020204" charset="-122"/>
              <a:ea typeface="微软雅黑" panose="020B0503020204020204"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微软雅黑" panose="020B0503020204020204" charset="-122"/>
                <a:ea typeface="微软雅黑" panose="020B0503020204020204" charset="-122"/>
              </a:rPr>
              <a:t>训练指导</a:t>
            </a:r>
            <a:endParaRPr lang="zh-CN" altLang="en-US" sz="4800" b="1">
              <a:solidFill>
                <a:schemeClr val="tx1">
                  <a:lumMod val="75000"/>
                  <a:lumOff val="25000"/>
                </a:schemeClr>
              </a:solidFill>
              <a:latin typeface="微软雅黑" panose="020B0503020204020204" charset="-122"/>
              <a:ea typeface="微软雅黑" panose="020B0503020204020204"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微软雅黑" panose="020B0503020204020204" charset="-122"/>
                <a:ea typeface="微软雅黑" panose="020B0503020204020204" charset="-122"/>
              </a:rPr>
              <a:t>历史</a:t>
            </a:r>
            <a:endParaRPr lang="zh-CN" altLang="en-US" sz="3600" b="1">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41084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、十月革命的胜利</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347662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29870" y="1056005"/>
            <a:ext cx="11743690" cy="511810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过程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1917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列宁提出了将俄国革命从资产阶级民主革命向社会主义革命推进的战略和策略</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7</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即俄历</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25</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革命武装占领临时政府所在地冬宫</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8</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全俄工兵代表苏维埃第二次代表大会召开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宣告了世界上第一个社会主义国家的诞生。</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意义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 ①</a:t>
            </a:r>
            <a:r>
              <a:rPr lang="zh-CN" altLang="en-US" sz="2400">
                <a:latin typeface="宋体" panose="02010600030101010101" pitchFamily="2" charset="-122"/>
                <a:ea typeface="宋体" panose="02010600030101010101" pitchFamily="2" charset="-122"/>
                <a:cs typeface="宋体" panose="02010600030101010101" pitchFamily="2" charset="-122"/>
              </a:rPr>
              <a:t>是俄国与世界历史进程中的划时代事件</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建立了第一个无产阶级领导的国家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打破了资本主义一统天下的世界格局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实现了社会主义从理想到现实的伟大飞跃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开辟了人类探索社会主义道路的新纪元</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沉重打击了帝国主义对世界的统治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极大地鼓舞了殖民地半殖民地人民的解放斗争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改变了</a:t>
            </a:r>
            <a:r>
              <a:rPr lang="en-US" altLang="zh-CN" sz="2400">
                <a:latin typeface="宋体" panose="02010600030101010101" pitchFamily="2" charset="-122"/>
                <a:ea typeface="宋体" panose="02010600030101010101" pitchFamily="2" charset="-122"/>
                <a:cs typeface="宋体" panose="02010600030101010101" pitchFamily="2" charset="-122"/>
              </a:rPr>
              <a:t>20 </a:t>
            </a:r>
            <a:r>
              <a:rPr lang="zh-CN" altLang="en-US" sz="2400">
                <a:latin typeface="宋体" panose="02010600030101010101" pitchFamily="2" charset="-122"/>
                <a:ea typeface="宋体" panose="02010600030101010101" pitchFamily="2" charset="-122"/>
                <a:cs typeface="宋体" panose="02010600030101010101" pitchFamily="2" charset="-122"/>
              </a:rPr>
              <a:t>世纪的世界格局</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资本主义和社会主义两种社会制度的并存与竞争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成为世界历史的重要内容。</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80110" y="44577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、苏联建设社会主义的实践</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80097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39420" y="1090930"/>
            <a:ext cx="11425555" cy="52438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战时共产主义政策</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目的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为了把有限的力量集中起来保证战争的胜利。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内容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实行余粮收集制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将农民除口粮、种子外的一切余粮收集到国家手中</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积极影响</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余粮收集制保证了前线的粮食供应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缓解了城市饥荒</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消极影响</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严重损害了农民的利益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导致战后的经济和政治危机。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新经济政策</a:t>
            </a:r>
            <a:r>
              <a:rPr lang="en-US" altLang="zh-CN" sz="2800" b="1">
                <a:latin typeface="宋体" panose="02010600030101010101" pitchFamily="2" charset="-122"/>
                <a:ea typeface="宋体" panose="02010600030101010101" pitchFamily="2" charset="-122"/>
                <a:cs typeface="宋体" panose="02010600030101010101" pitchFamily="2" charset="-122"/>
              </a:rPr>
              <a:t>（1921</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月</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内容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农业</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新经济政策的重心是调整国家与农民的关系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通过粮食税等市场机制建立工农联盟</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工业</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允许私营企业有一定程度的发展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并以租让制等形式在一些经济部门引入外国资本。</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新经济政策的实施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稳定和恢复了国民经济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巩固了苏维埃政权。</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38924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34340" y="940435"/>
            <a:ext cx="11101070" cy="553656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苏联成立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1922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苏维埃社会主义共和国联盟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简称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苏联</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高度集中的政治经济体制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形成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在斯大林领导下</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苏联先后实施社会主义工业化和农业集体化。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成就</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经过两个</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五年计划</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到</a:t>
            </a:r>
            <a:r>
              <a:rPr lang="en-US" altLang="zh-CN" sz="2400">
                <a:latin typeface="宋体" panose="02010600030101010101" pitchFamily="2" charset="-122"/>
                <a:ea typeface="宋体" panose="02010600030101010101" pitchFamily="2" charset="-122"/>
                <a:cs typeface="宋体" panose="02010600030101010101" pitchFamily="2" charset="-122"/>
              </a:rPr>
              <a:t>1937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苏联宣布基本实现了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工业化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目标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主要工业部门的产量跃居欧洲首位、世界第二位。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特点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高度集中政治经济体制。</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积极影响</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使苏联在较短的时间内实现了工业化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奠定了强大国家的基础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为后来取得卫国战争的胜利创造了物质条件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为苏联赢得了巨大的国际声誉</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消极影响</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排斥市场经济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片面发展重工业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导致国民经济比例失调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农业和轻工业长期落后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影响了苏联的发展。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751205" y="1235075"/>
            <a:ext cx="10819130" cy="3339465"/>
          </a:xfrm>
          <a:prstGeom prst="rect">
            <a:avLst/>
          </a:prstGeom>
          <a:noFill/>
        </p:spPr>
        <p:txBody>
          <a:bodyPr wrap="square" rtlCol="0">
            <a:no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第16课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亚非拉民族民主运动的高涨</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22985" y="378460"/>
            <a:ext cx="7332980" cy="583565"/>
          </a:xfrm>
          <a:prstGeom prst="rect">
            <a:avLst/>
          </a:prstGeom>
          <a:noFill/>
        </p:spPr>
        <p:txBody>
          <a:bodyPr wrap="square" rtlCol="0">
            <a:spAutoFit/>
          </a:bodyPr>
          <a:lstStyle/>
          <a:p>
            <a:pPr algn="just"/>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、亚非拉民族民主运动</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15925" y="1024890"/>
            <a:ext cx="11449050" cy="343598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亚洲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中国国民大革命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北伐战争中</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中国收回了汉口、九江的英租界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沉重打击了帝国主义的侵华势力</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印尼反对荷兰殖民统治的民族大起义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越南反法斗争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印度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非暴力不合作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运动。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非洲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埃及抗英斗争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埃塞俄比亚的抗意斗争是世界反法西斯战争的一部分。</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拉丁美洲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阿根廷工人运动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共产党领导</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尼加拉瓜桑地诺的抗美斗争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桑地诺被誉为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人民的良心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美洲自由的标志</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玻利瓦尔为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精神之父</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墨西哥卡德纳斯改革。</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65835" y="4698365"/>
            <a:ext cx="733298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、亚非拉民族民主运动高潮的影响</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443865" y="5281930"/>
            <a:ext cx="11219815" cy="11531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沉重打击了帝国主义和殖民主义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动摇了世界殖民体系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成为影响国际秩序的重要因素。</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14680" y="884555"/>
            <a:ext cx="10942955" cy="4246245"/>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第17课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第二次世界大战与</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战后国际秩序的形成</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84885" y="107950"/>
            <a:ext cx="7332980" cy="583565"/>
          </a:xfrm>
          <a:prstGeom prst="rect">
            <a:avLst/>
          </a:prstGeom>
          <a:noFill/>
        </p:spPr>
        <p:txBody>
          <a:bodyPr wrap="square" rtlCol="0">
            <a:spAutoFit/>
          </a:bodyPr>
          <a:lstStyle/>
          <a:p>
            <a:pPr algn="just"/>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、二战背景</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21005" y="615315"/>
            <a:ext cx="11053445" cy="115951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帝国主义政治经济发展不平衡</a:t>
            </a:r>
            <a:r>
              <a:rPr lang="en-US" altLang="zh-CN" sz="2400">
                <a:latin typeface="宋体" panose="02010600030101010101" pitchFamily="2" charset="-122"/>
                <a:ea typeface="宋体" panose="02010600030101010101" pitchFamily="2" charset="-122"/>
                <a:cs typeface="宋体" panose="02010600030101010101" pitchFamily="2" charset="-122"/>
              </a:rPr>
              <a:t>；1929</a:t>
            </a:r>
            <a:r>
              <a:rPr lang="en-US" altLang="zh-CN" sz="2400">
                <a:latin typeface="Times New Roman" panose="02020603050405020304" charset="0"/>
                <a:ea typeface="宋体" panose="02010600030101010101" pitchFamily="2" charset="-122"/>
                <a:cs typeface="Times New Roman" panose="02020603050405020304" charset="0"/>
              </a:rPr>
              <a:t>—</a:t>
            </a:r>
            <a:r>
              <a:rPr lang="en-US" altLang="zh-CN" sz="2400">
                <a:latin typeface="宋体" panose="02010600030101010101" pitchFamily="2" charset="-122"/>
                <a:ea typeface="宋体" panose="02010600030101010101" pitchFamily="2" charset="-122"/>
                <a:cs typeface="宋体" panose="02010600030101010101" pitchFamily="2" charset="-122"/>
              </a:rPr>
              <a:t>1933</a:t>
            </a:r>
            <a:r>
              <a:rPr lang="zh-CN" altLang="en-US" sz="2400">
                <a:latin typeface="宋体" panose="02010600030101010101" pitchFamily="2" charset="-122"/>
                <a:ea typeface="宋体" panose="02010600030101010101" pitchFamily="2" charset="-122"/>
                <a:cs typeface="宋体" panose="02010600030101010101" pitchFamily="2" charset="-122"/>
              </a:rPr>
              <a:t>年经济大危机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亚欧战争策源地的形成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英法等国的绥靖政策。</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84885" y="1833245"/>
            <a:ext cx="733298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、亚欧战争策源地的形成</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525780" y="2433955"/>
            <a:ext cx="9496425" cy="58293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亚欧战争策源地形成的背景、过程如下。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421005" y="3034030"/>
          <a:ext cx="11370310" cy="3527425"/>
        </p:xfrm>
        <a:graphic>
          <a:graphicData uri="http://schemas.openxmlformats.org/drawingml/2006/table">
            <a:tbl>
              <a:tblPr/>
              <a:tblGrid>
                <a:gridCol w="734695"/>
                <a:gridCol w="5092065"/>
                <a:gridCol w="5543550"/>
              </a:tblGrid>
              <a:tr h="352425">
                <a:tc>
                  <a:txBody>
                    <a:bodyPr/>
                    <a:p>
                      <a:pPr marL="67310" indent="0" algn="ctr" eaLnBrk="0" fontAlgn="base">
                        <a:spcBef>
                          <a:spcPts val="500"/>
                        </a:spcBef>
                        <a:spcAft>
                          <a:spcPct val="0"/>
                        </a:spcAft>
                      </a:pPr>
                      <a:r>
                        <a:rPr lang="zh-CN" sz="2000" b="1">
                          <a:solidFill>
                            <a:srgbClr val="000000"/>
                          </a:solidFill>
                          <a:latin typeface="宋体" panose="02010600030101010101" pitchFamily="2" charset="-122"/>
                          <a:ea typeface="宋体" panose="02010600030101010101" pitchFamily="2" charset="-122"/>
                        </a:rPr>
                        <a:t>地区</a:t>
                      </a:r>
                      <a:endParaRPr lang="zh-CN" sz="2000" b="1">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1197610" indent="0" algn="l" eaLnBrk="0" fontAlgn="base">
                        <a:spcBef>
                          <a:spcPts val="5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亚洲</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1329690" indent="0" algn="l" eaLnBrk="0" fontAlgn="base">
                        <a:spcBef>
                          <a:spcPts val="5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欧洲</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400175">
                <a:tc>
                  <a:txBody>
                    <a:bodyPr/>
                    <a:p>
                      <a:pPr marL="967740" indent="0" algn="ctr" eaLnBrk="0" fontAlgn="base">
                        <a:lnSpc>
                          <a:spcPct val="126000"/>
                        </a:lnSpc>
                        <a:spcBef>
                          <a:spcPct val="0"/>
                        </a:spcBef>
                        <a:spcAft>
                          <a:spcPct val="0"/>
                        </a:spcAft>
                      </a:pPr>
                      <a:r>
                        <a:rPr lang="en-US" alt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967740" indent="0" algn="ctr" eaLnBrk="0" fontAlgn="base">
                        <a:lnSpc>
                          <a:spcPct val="126000"/>
                        </a:lnSpc>
                        <a:spcBef>
                          <a:spcPct val="0"/>
                        </a:spcBef>
                        <a:spcAft>
                          <a:spcPct val="0"/>
                        </a:spcAft>
                      </a:pPr>
                      <a:r>
                        <a:rPr lang="en-US" alt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ctr" eaLnBrk="0" fontAlgn="base">
                        <a:spcBef>
                          <a:spcPts val="400"/>
                        </a:spcBef>
                        <a:spcAft>
                          <a:spcPct val="0"/>
                        </a:spcAft>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背景</a:t>
                      </a:r>
                      <a:endParaRPr 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967740" indent="0" algn="l" eaLnBrk="0" fontAlgn="base">
                        <a:lnSpc>
                          <a:spcPct val="121000"/>
                        </a:lnSpc>
                        <a:spcBef>
                          <a:spcPct val="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2230" indent="1270" algn="just" eaLnBrk="0" fontAlgn="base">
                        <a:spcBef>
                          <a:spcPts val="400"/>
                        </a:spcBef>
                        <a:spcAft>
                          <a:spcPct val="0"/>
                        </a:spcAft>
                      </a:pP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世界经济大危机重创日本经济</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日本法西斯认为摆脱危机的出路是对外扩张</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大陆政策</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中国东北</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征服中国</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征服世界</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8580" indent="1270" algn="just" eaLnBrk="0" fontAlgn="base">
                        <a:spcBef>
                          <a:spcPts val="1000"/>
                        </a:spcBef>
                        <a:spcAft>
                          <a:spcPct val="0"/>
                        </a:spcAft>
                      </a:pPr>
                      <a:r>
                        <a:rPr lang="zh-CN" sz="2000">
                          <a:solidFill>
                            <a:srgbClr val="000000"/>
                          </a:solidFill>
                          <a:latin typeface="宋体" panose="02010600030101010101" pitchFamily="2" charset="-122"/>
                          <a:ea typeface="宋体" panose="02010600030101010101" pitchFamily="2" charset="-122"/>
                        </a:rPr>
                        <a:t>经济大危机使德国经济陷入低谷</a:t>
                      </a:r>
                      <a:r>
                        <a:rPr lang="en-US" sz="2000">
                          <a:solidFill>
                            <a:srgbClr val="000000"/>
                          </a:solidFill>
                          <a:latin typeface="宋体" panose="02010600030101010101" pitchFamily="2" charset="-122"/>
                          <a:ea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rPr>
                        <a:t>社会各阶层对政府失去信任</a:t>
                      </a:r>
                      <a:r>
                        <a:rPr lang="en-US"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法西斯势力迅速发展</a:t>
                      </a:r>
                      <a:r>
                        <a:rPr lang="en-US" sz="2000">
                          <a:solidFill>
                            <a:srgbClr val="000000"/>
                          </a:solidFill>
                          <a:latin typeface="宋体" panose="02010600030101010101" pitchFamily="2" charset="-122"/>
                          <a:ea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rPr>
                        <a:t>凡尔赛条约》对德国的严厉制裁</a:t>
                      </a:r>
                      <a:r>
                        <a:rPr lang="en-US" sz="2000">
                          <a:solidFill>
                            <a:srgbClr val="000000"/>
                          </a:solidFill>
                          <a:latin typeface="宋体" panose="02010600030101010101" pitchFamily="2" charset="-122"/>
                          <a:ea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rPr>
                        <a:t>激起了德国的民族复仇</a:t>
                      </a:r>
                      <a:r>
                        <a:rPr lang="zh-CN" sz="2000">
                          <a:solidFill>
                            <a:srgbClr val="000000"/>
                          </a:solidFill>
                          <a:latin typeface="宋体" panose="02010600030101010101" pitchFamily="2" charset="-122"/>
                          <a:ea typeface="宋体" panose="02010600030101010101" pitchFamily="2" charset="-122"/>
                        </a:rPr>
                        <a:t>情绪</a:t>
                      </a:r>
                      <a:r>
                        <a:rPr lang="en-US" sz="2000">
                          <a:solidFill>
                            <a:srgbClr val="000000"/>
                          </a:solidFill>
                          <a:latin typeface="宋体" panose="02010600030101010101" pitchFamily="2" charset="-122"/>
                          <a:ea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rPr>
                        <a:t>纳粹党煽动民族复仇主义</a:t>
                      </a:r>
                      <a:r>
                        <a:rPr lang="en-US" sz="2000">
                          <a:solidFill>
                            <a:srgbClr val="000000"/>
                          </a:solidFill>
                          <a:latin typeface="宋体" panose="02010600030101010101" pitchFamily="2" charset="-122"/>
                          <a:ea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rPr>
                        <a:t>得到广泛支持</a:t>
                      </a:r>
                      <a:endParaRPr lang="zh-CN" sz="20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955675">
                <a:tc>
                  <a:txBody>
                    <a:bodyPr/>
                    <a:p>
                      <a:pPr marL="967740" indent="0" algn="ctr" eaLnBrk="0" fontAlgn="base">
                        <a:lnSpc>
                          <a:spcPct val="191000"/>
                        </a:lnSpc>
                        <a:spcBef>
                          <a:spcPct val="0"/>
                        </a:spcBef>
                        <a:spcAft>
                          <a:spcPct val="0"/>
                        </a:spcAft>
                      </a:pPr>
                      <a:r>
                        <a:rPr lang="en-US" alt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69850" indent="0" algn="ctr" eaLnBrk="0" fontAlgn="base">
                        <a:spcBef>
                          <a:spcPts val="400"/>
                        </a:spcBef>
                        <a:spcAft>
                          <a:spcPct val="0"/>
                        </a:spcAft>
                      </a:pPr>
                      <a:r>
                        <a:rPr lang="zh-CN" sz="2000" b="1">
                          <a:solidFill>
                            <a:srgbClr val="000000"/>
                          </a:solidFill>
                          <a:latin typeface="宋体" panose="02010600030101010101" pitchFamily="2" charset="-122"/>
                          <a:ea typeface="宋体" panose="02010600030101010101" pitchFamily="2" charset="-122"/>
                          <a:cs typeface="宋体" panose="02010600030101010101" pitchFamily="2" charset="-122"/>
                        </a:rPr>
                        <a:t>过程</a:t>
                      </a:r>
                      <a:endParaRPr lang="zh-CN" sz="20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4770" indent="7620" algn="just" eaLnBrk="0" fontAlgn="base">
                        <a:spcBef>
                          <a:spcPts val="11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1931</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发动九一八事变</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侵占中国东北</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1936</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建立军事法西斯专政</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以扩大对外侵略为基本国策</a:t>
                      </a:r>
                      <a:endParaRPr lang="zh-CN"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9215" indent="7620" algn="just" eaLnBrk="0" fontAlgn="base">
                        <a:spcBef>
                          <a:spcPts val="11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1933</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纳粹党建立法西斯独裁统治</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积极扩军</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备战</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1935</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墨索里尼</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意）入侵埃塞俄比亚</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1936</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意大利和德国结成轴心国</a:t>
                      </a:r>
                      <a:endPar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390525">
                <a:tc>
                  <a:txBody>
                    <a:bodyPr/>
                    <a:p>
                      <a:pPr marL="71120" indent="0" algn="ctr" eaLnBrk="0" fontAlgn="base">
                        <a:spcBef>
                          <a:spcPts val="600"/>
                        </a:spcBef>
                        <a:spcAft>
                          <a:spcPct val="0"/>
                        </a:spcAft>
                      </a:pPr>
                      <a:r>
                        <a:rPr lang="zh-CN" sz="2000" b="1">
                          <a:solidFill>
                            <a:srgbClr val="000000"/>
                          </a:solidFill>
                          <a:latin typeface="宋体" panose="02010600030101010101" pitchFamily="2" charset="-122"/>
                          <a:ea typeface="宋体" panose="02010600030101010101" pitchFamily="2" charset="-122"/>
                        </a:rPr>
                        <a:t>结果</a:t>
                      </a:r>
                      <a:endParaRPr lang="zh-CN" sz="2000" b="1">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6040" indent="0" algn="l" eaLnBrk="0" fontAlgn="base">
                        <a:spcBef>
                          <a:spcPts val="600"/>
                        </a:spcBef>
                        <a:spcAft>
                          <a:spcPct val="0"/>
                        </a:spcAft>
                      </a:pPr>
                      <a:r>
                        <a:rPr lang="zh-CN" sz="2000">
                          <a:solidFill>
                            <a:srgbClr val="000000"/>
                          </a:solidFill>
                          <a:latin typeface="宋体" panose="02010600030101010101" pitchFamily="2" charset="-122"/>
                          <a:ea typeface="宋体" panose="02010600030101010101" pitchFamily="2" charset="-122"/>
                        </a:rPr>
                        <a:t>亚洲战争策源地形成</a:t>
                      </a:r>
                      <a:endParaRPr lang="zh-CN" sz="20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2390" indent="0" algn="l" eaLnBrk="0" fontAlgn="base">
                        <a:spcBef>
                          <a:spcPts val="600"/>
                        </a:spcBef>
                        <a:spcAft>
                          <a:spcPct val="0"/>
                        </a:spcAft>
                      </a:pPr>
                      <a:r>
                        <a:rPr lang="zh-CN" sz="2000">
                          <a:solidFill>
                            <a:srgbClr val="000000"/>
                          </a:solidFill>
                          <a:latin typeface="宋体" panose="02010600030101010101" pitchFamily="2" charset="-122"/>
                          <a:ea typeface="宋体" panose="02010600030101010101" pitchFamily="2" charset="-122"/>
                        </a:rPr>
                        <a:t>欧洲战争策源地形成</a:t>
                      </a:r>
                      <a:endParaRPr lang="zh-CN" sz="2000">
                        <a:solidFill>
                          <a:srgbClr val="000000"/>
                        </a:solidFill>
                        <a:latin typeface="宋体" panose="02010600030101010101" pitchFamily="2" charset="-122"/>
                        <a:ea typeface="宋体" panose="02010600030101010101" pitchFamily="2" charset="-122"/>
                      </a:endParaRPr>
                    </a:p>
                  </a:txBody>
                  <a:tcPr marL="0" marR="0" marT="0" marB="0" anchor="t"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295275">
                <a:tc gridSpan="3">
                  <a:txBody>
                    <a:bodyPr/>
                    <a:p>
                      <a:pPr marL="2215515" indent="0" algn="l" eaLnBrk="0" fontAlgn="base">
                        <a:spcBef>
                          <a:spcPts val="600"/>
                        </a:spcBef>
                        <a:spcAft>
                          <a:spcPct val="0"/>
                        </a:spcAft>
                      </a:pPr>
                      <a:r>
                        <a:rPr lang="en-US" altLang="zh-CN" sz="2000">
                          <a:solidFill>
                            <a:srgbClr val="000000"/>
                          </a:solidFill>
                          <a:latin typeface="宋体" panose="02010600030101010101" pitchFamily="2" charset="-122"/>
                          <a:ea typeface="宋体" panose="02010600030101010101" pitchFamily="2" charset="-122"/>
                          <a:cs typeface="宋体" panose="02010600030101010101" pitchFamily="2" charset="-122"/>
                        </a:rPr>
                        <a:t>              1940</a:t>
                      </a:r>
                      <a:r>
                        <a:rPr lang="zh-CN" sz="20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0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rPr>
                        <a:t>结成三国军事同盟</a:t>
                      </a:r>
                      <a:endParaRPr lang="zh-CN" altLang="en-US" sz="20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r>
            </a:tbl>
          </a:graphicData>
        </a:graphic>
      </p:graphicFrame>
    </p:spTree>
  </p:cSld>
  <p:clrMapOvr>
    <a:masterClrMapping/>
  </p:clrMapOvr>
  <p:transition spd="med">
    <p:pull/>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169545"/>
            <a:ext cx="7332980" cy="583565"/>
          </a:xfrm>
          <a:prstGeom prst="rect">
            <a:avLst/>
          </a:prstGeom>
          <a:noFill/>
        </p:spPr>
        <p:txBody>
          <a:bodyPr wrap="square" rtlCol="0">
            <a:spAutoFit/>
          </a:bodyPr>
          <a:lstStyle/>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、二战过程</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78765" y="694690"/>
            <a:ext cx="11626215" cy="247777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1931年，九一八事变（序幕）；1937年，七七事变（二战在亚洲爆发的标志）；1939年，德国突袭波兰（二战全面爆发）；1941年，德国入侵苏联（苏联战场成为抵抗纳粹德国的主战场）；1941年，太平洋战争，美国对日宣战（二战全球阶段）；1942年，《联合国家宣言》（世界反法西斯同盟成立）；1942</a:t>
            </a:r>
            <a:r>
              <a:rPr lang="zh-CN" altLang="en-US" sz="2400">
                <a:latin typeface="Times New Roman" panose="02020603050405020304" charset="0"/>
                <a:ea typeface="宋体" panose="02010600030101010101" pitchFamily="2" charset="-122"/>
                <a:cs typeface="Times New Roman" panose="02020603050405020304" charset="0"/>
              </a:rPr>
              <a:t>—</a:t>
            </a:r>
            <a:r>
              <a:rPr lang="zh-CN" altLang="en-US" sz="2400">
                <a:latin typeface="宋体" panose="02010600030101010101" pitchFamily="2" charset="-122"/>
                <a:ea typeface="宋体" panose="02010600030101010101" pitchFamily="2" charset="-122"/>
                <a:cs typeface="宋体" panose="02010600030101010101" pitchFamily="2" charset="-122"/>
              </a:rPr>
              <a:t>1943年，斯大林格勒战役（二战转折点)；1945年，日本无条件投降</a:t>
            </a:r>
            <a:r>
              <a:rPr lang="zh-CN" altLang="en-US" sz="2400">
                <a:latin typeface="宋体" panose="02010600030101010101" pitchFamily="2" charset="-122"/>
                <a:ea typeface="宋体" panose="02010600030101010101" pitchFamily="2" charset="-122"/>
                <a:cs typeface="宋体" panose="02010600030101010101" pitchFamily="2" charset="-122"/>
              </a:rPr>
              <a:t>，二战结束。</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784860" y="3388360"/>
            <a:ext cx="733298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、战后秩序</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278765" y="3943985"/>
            <a:ext cx="11466195" cy="995680"/>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二战中后期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反法西斯同盟国的首脑缔结了一系列条约和协定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建立了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雅尔塔体系</a:t>
            </a:r>
            <a:r>
              <a:rPr lang="en-US" altLang="zh-CN" sz="2400">
                <a:latin typeface="宋体" panose="02010600030101010101" pitchFamily="2" charset="-122"/>
                <a:ea typeface="宋体" panose="02010600030101010101" pitchFamily="2" charset="-122"/>
                <a:cs typeface="宋体" panose="02010600030101010101" pitchFamily="2" charset="-122"/>
              </a:rPr>
              <a:t>”；1945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10</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24</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成立联合国。</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842010" y="5230495"/>
            <a:ext cx="733298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五</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、二战影响</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278765" y="5758815"/>
            <a:ext cx="11795760" cy="768985"/>
          </a:xfrm>
          <a:prstGeom prst="rect">
            <a:avLst/>
          </a:prstGeom>
          <a:noFill/>
        </p:spPr>
        <p:txBody>
          <a:bodyPr wrap="square" rtlCol="0">
            <a:noAutofit/>
          </a:bodyPr>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欧洲衰落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美国和苏联空前强大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国际格局从欧洲中心走向美苏对峙的两极格局。</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913765" y="778510"/>
            <a:ext cx="10509250" cy="5354320"/>
          </a:xfrm>
          <a:prstGeom prst="rect">
            <a:avLst/>
          </a:prstGeom>
          <a:noFill/>
        </p:spPr>
        <p:txBody>
          <a:bodyPr wrap="square" rtlCol="0">
            <a:spAutoFit/>
          </a:bodyPr>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第八单元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20世纪下半叶世界的新变化</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610995" y="1571625"/>
            <a:ext cx="9588500"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第18课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冷战与国际格局的演变</a:t>
            </a:r>
            <a:endParaRPr lang="zh-CN" altLang="en-US" sz="4800" b="1">
              <a:solidFill>
                <a:srgbClr val="F38417"/>
              </a:solidFill>
              <a:effectLst>
                <a:innerShdw blurRad="63500" dist="50800" dir="13500000">
                  <a:prstClr val="black">
                    <a:alpha val="50000"/>
                  </a:prstClr>
                </a:innerShdw>
              </a:effectLst>
              <a:latin typeface="黑体" panose="02010609060101010101" charset="-122"/>
              <a:ea typeface="黑体" panose="02010609060101010101" charset="-122"/>
              <a:cs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682750" y="755015"/>
            <a:ext cx="9265285" cy="4612640"/>
          </a:xfrm>
          <a:prstGeom prst="rect">
            <a:avLst/>
          </a:prstGeom>
          <a:noFill/>
        </p:spPr>
        <p:txBody>
          <a:bodyPr wrap="square" rtlCol="0">
            <a:spAutoFit/>
            <a:scene3d>
              <a:camera prst="orthographicFront"/>
              <a:lightRig rig="threePt" dir="t"/>
            </a:scene3d>
          </a:bodyPr>
          <a:p>
            <a:pPr algn="ctr">
              <a:lnSpc>
                <a:spcPct val="130000"/>
              </a:lnSpc>
              <a:buClrTx/>
              <a:buSzTx/>
              <a:buNone/>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第二部分 </a:t>
            </a:r>
            <a:endPar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algn="ctr">
              <a:lnSpc>
                <a:spcPct val="130000"/>
              </a:lnSpc>
              <a:buClrTx/>
              <a:buSzTx/>
              <a:buNone/>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课程达标训练</a:t>
            </a:r>
            <a:endPar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algn="ctr">
              <a:lnSpc>
                <a:spcPct val="130000"/>
              </a:lnSpc>
              <a:buClrTx/>
              <a:buSzTx/>
              <a:buNone/>
            </a:pPr>
            <a:r>
              <a:rPr lang="zh-CN" altLang="en-US" sz="6600" b="1">
                <a:effectLst/>
                <a:latin typeface="微软雅黑" panose="020B0503020204020204" charset="-122"/>
                <a:ea typeface="微软雅黑" panose="020B0503020204020204" charset="-122"/>
                <a:cs typeface="微软雅黑" panose="020B0503020204020204" charset="-122"/>
                <a:sym typeface="+mn-ea"/>
              </a:rPr>
              <a:t>中外历史纲要（下）</a:t>
            </a:r>
            <a:endParaRPr lang="zh-CN" altLang="en-US" sz="6600" b="1">
              <a:solidFill>
                <a:srgbClr val="EC55A6"/>
              </a:solidFill>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42085" y="91186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、冷战与两极格局</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405245" y="75311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16940" y="1557020"/>
            <a:ext cx="10436860" cy="3841750"/>
          </a:xfrm>
          <a:prstGeom prst="rect">
            <a:avLst/>
          </a:prstGeom>
          <a:noFill/>
        </p:spPr>
        <p:txBody>
          <a:bodyPr wrap="square" rtlCol="0">
            <a:noAutofit/>
          </a:bodyPr>
          <a:p>
            <a:pPr indent="457200" algn="just" fontAlgn="auto">
              <a:lnSpc>
                <a:spcPct val="15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冷战</a:t>
            </a:r>
            <a:r>
              <a:rPr lang="en-US" altLang="zh-CN" sz="2800" b="1">
                <a:latin typeface="宋体" panose="02010600030101010101" pitchFamily="2" charset="-122"/>
                <a:ea typeface="宋体" panose="02010600030101010101" pitchFamily="2" charset="-122"/>
                <a:cs typeface="宋体" panose="02010600030101010101" pitchFamily="2" charset="-122"/>
              </a:rPr>
              <a:t>（1947</a:t>
            </a:r>
            <a:r>
              <a:rPr lang="en-US" altLang="zh-CN" sz="2800" b="1">
                <a:latin typeface="Times New Roman" panose="02020603050405020304" charset="0"/>
                <a:ea typeface="宋体" panose="02010600030101010101" pitchFamily="2" charset="-122"/>
                <a:cs typeface="Times New Roman" panose="02020603050405020304" charset="0"/>
              </a:rPr>
              <a:t>—</a:t>
            </a:r>
            <a:r>
              <a:rPr lang="en-US" altLang="zh-CN" sz="2800" b="1">
                <a:latin typeface="宋体" panose="02010600030101010101" pitchFamily="2" charset="-122"/>
                <a:ea typeface="宋体" panose="02010600030101010101" pitchFamily="2" charset="-122"/>
                <a:cs typeface="宋体" panose="02010600030101010101" pitchFamily="2" charset="-122"/>
              </a:rPr>
              <a:t>1991</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含义</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40</a:t>
            </a:r>
            <a:r>
              <a:rPr lang="zh-CN" altLang="en-US" sz="2400">
                <a:latin typeface="宋体" panose="02010600030101010101" pitchFamily="2" charset="-122"/>
                <a:ea typeface="宋体" panose="02010600030101010101" pitchFamily="2" charset="-122"/>
                <a:cs typeface="宋体" panose="02010600030101010101" pitchFamily="2" charset="-122"/>
              </a:rPr>
              <a:t>年代中后期至</a:t>
            </a:r>
            <a:r>
              <a:rPr lang="en-US" altLang="zh-CN" sz="2400">
                <a:latin typeface="宋体" panose="02010600030101010101" pitchFamily="2" charset="-122"/>
                <a:ea typeface="宋体" panose="02010600030101010101" pitchFamily="2" charset="-122"/>
                <a:cs typeface="宋体" panose="02010600030101010101" pitchFamily="2" charset="-122"/>
              </a:rPr>
              <a:t>80</a:t>
            </a:r>
            <a:r>
              <a:rPr lang="zh-CN" altLang="en-US" sz="2400">
                <a:latin typeface="宋体" panose="02010600030101010101" pitchFamily="2" charset="-122"/>
                <a:ea typeface="宋体" panose="02010600030101010101" pitchFamily="2" charset="-122"/>
                <a:cs typeface="宋体" panose="02010600030101010101" pitchFamily="2" charset="-122"/>
              </a:rPr>
              <a:t>年代末</a:t>
            </a:r>
            <a:r>
              <a:rPr lang="en-US" altLang="zh-CN" sz="2400">
                <a:latin typeface="宋体" panose="02010600030101010101" pitchFamily="2" charset="-122"/>
                <a:ea typeface="宋体" panose="02010600030101010101" pitchFamily="2" charset="-122"/>
                <a:cs typeface="宋体" panose="02010600030101010101" pitchFamily="2" charset="-122"/>
              </a:rPr>
              <a:t>90</a:t>
            </a:r>
            <a:r>
              <a:rPr lang="zh-CN" altLang="en-US" sz="2400">
                <a:latin typeface="宋体" panose="02010600030101010101" pitchFamily="2" charset="-122"/>
                <a:ea typeface="宋体" panose="02010600030101010101" pitchFamily="2" charset="-122"/>
                <a:cs typeface="宋体" panose="02010600030101010101" pitchFamily="2" charset="-122"/>
              </a:rPr>
              <a:t>年代初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以美苏为首的两大集团之间逐步形成的既非战争又非和平的长期对峙与竞争的状态。</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5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雅尔塔体系奠定了两极格局的框架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美国和苏联战时同盟的基础不复存在</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根本原因是美国和苏联在国家利益、社会制度和意识形态上的对立与冲突</a:t>
            </a:r>
            <a:r>
              <a:rPr lang="en-US"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直接原因是丘吉尔的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铁幕演说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99440" y="341630"/>
            <a:ext cx="6781165" cy="66802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两极格局的形成</a:t>
            </a:r>
            <a:r>
              <a:rPr lang="en-US" altLang="zh-CN" sz="2800" b="1">
                <a:latin typeface="宋体" panose="02010600030101010101" pitchFamily="2" charset="-122"/>
                <a:ea typeface="宋体" panose="02010600030101010101" pitchFamily="2" charset="-122"/>
                <a:cs typeface="宋体" panose="02010600030101010101" pitchFamily="2" charset="-122"/>
              </a:rPr>
              <a:t>（1955—1991</a:t>
            </a:r>
            <a:r>
              <a:rPr lang="zh-CN" altLang="en-US" sz="2800" b="1">
                <a:latin typeface="宋体" panose="02010600030101010101" pitchFamily="2" charset="-122"/>
                <a:ea typeface="宋体" panose="02010600030101010101" pitchFamily="2" charset="-122"/>
                <a:cs typeface="宋体" panose="02010600030101010101" pitchFamily="2" charset="-122"/>
              </a:rPr>
              <a:t>年</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484505" y="1147445"/>
          <a:ext cx="11452225" cy="4401185"/>
        </p:xfrm>
        <a:graphic>
          <a:graphicData uri="http://schemas.openxmlformats.org/drawingml/2006/table">
            <a:tbl>
              <a:tblPr/>
              <a:tblGrid>
                <a:gridCol w="1379855"/>
                <a:gridCol w="4817745"/>
                <a:gridCol w="5254625"/>
              </a:tblGrid>
              <a:tr h="547370">
                <a:tc>
                  <a:txBody>
                    <a:bodyPr/>
                    <a:p>
                      <a:pPr marL="198120" indent="0" algn="ctr" eaLnBrk="0" fontAlgn="base">
                        <a:spcBef>
                          <a:spcPts val="500"/>
                        </a:spcBef>
                        <a:spcAft>
                          <a:spcPct val="0"/>
                        </a:spcAft>
                      </a:pPr>
                      <a:r>
                        <a:rPr lang="zh-CN" sz="2400" b="1">
                          <a:solidFill>
                            <a:srgbClr val="000000"/>
                          </a:solidFill>
                          <a:latin typeface="宋体" panose="02010600030101010101" pitchFamily="2" charset="-122"/>
                          <a:ea typeface="宋体" panose="02010600030101010101" pitchFamily="2" charset="-122"/>
                        </a:rPr>
                        <a:t>领域</a:t>
                      </a:r>
                      <a:endParaRPr lang="zh-CN" sz="2400" b="1">
                        <a:solidFill>
                          <a:srgbClr val="000000"/>
                        </a:solidFill>
                        <a:latin typeface="宋体" panose="02010600030101010101" pitchFamily="2" charset="-122"/>
                        <a:ea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541020" indent="0" algn="ctr" eaLnBrk="0" fontAlgn="base">
                        <a:spcBef>
                          <a:spcPts val="500"/>
                        </a:spcBef>
                        <a:spcAft>
                          <a:spcPct val="0"/>
                        </a:spcAft>
                      </a:pPr>
                      <a:r>
                        <a:rPr lang="zh-CN" sz="2400" b="1">
                          <a:solidFill>
                            <a:srgbClr val="000000"/>
                          </a:solidFill>
                          <a:latin typeface="宋体" panose="02010600030101010101" pitchFamily="2" charset="-122"/>
                          <a:ea typeface="宋体" panose="02010600030101010101" pitchFamily="2" charset="-122"/>
                        </a:rPr>
                        <a:t>以美国为首的资本主义国家</a:t>
                      </a:r>
                      <a:endParaRPr lang="zh-CN" sz="24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538480" indent="0" algn="ctr" eaLnBrk="0" fontAlgn="base">
                        <a:spcBef>
                          <a:spcPts val="500"/>
                        </a:spcBef>
                        <a:spcAft>
                          <a:spcPct val="0"/>
                        </a:spcAft>
                      </a:pPr>
                      <a:r>
                        <a:rPr lang="zh-CN" sz="2400" b="1">
                          <a:solidFill>
                            <a:srgbClr val="000000"/>
                          </a:solidFill>
                          <a:latin typeface="宋体" panose="02010600030101010101" pitchFamily="2" charset="-122"/>
                          <a:ea typeface="宋体" panose="02010600030101010101" pitchFamily="2" charset="-122"/>
                        </a:rPr>
                        <a:t>以苏联为首的社会主义国家</a:t>
                      </a:r>
                      <a:endParaRPr lang="zh-CN" sz="2400" b="1">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1306830">
                <a:tc>
                  <a:txBody>
                    <a:bodyPr/>
                    <a:p>
                      <a:pPr marL="965200" indent="0" algn="l" eaLnBrk="0" fontAlgn="base">
                        <a:lnSpc>
                          <a:spcPct val="157000"/>
                        </a:lnSpc>
                        <a:spcBef>
                          <a:spcPct val="0"/>
                        </a:spcBef>
                        <a:spcAft>
                          <a:spcPct val="0"/>
                        </a:spcAft>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198755" indent="0" algn="l" eaLnBrk="0" fontAlgn="base">
                        <a:spcBef>
                          <a:spcPts val="4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政治</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6200" indent="-12700" algn="l" eaLnBrk="0" fontAlgn="base">
                        <a:spcBef>
                          <a:spcPts val="1500"/>
                        </a:spcBef>
                        <a:spcAft>
                          <a:spcPct val="0"/>
                        </a:spcAft>
                      </a:pP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美国对苏联发动冷战的标志</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：1947</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杜鲁门主义</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支持所有反对共产主义的国家</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945" indent="8890" algn="just" eaLnBrk="0" fontAlgn="base">
                        <a:spcBef>
                          <a:spcPts val="700"/>
                        </a:spcBef>
                        <a:spcAft>
                          <a:spcPct val="0"/>
                        </a:spcAft>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1947</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成立共产党和工人党情报局</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宣布世界已经分裂为帝国主义和反帝国主义两个相互敌对与斗争的阵营</a:t>
                      </a:r>
                      <a:endParaRPr 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1203960">
                <a:tc>
                  <a:txBody>
                    <a:bodyPr/>
                    <a:p>
                      <a:pPr marL="200025" indent="0" algn="l" eaLnBrk="0" fontAlgn="base">
                        <a:spcBef>
                          <a:spcPts val="1500"/>
                        </a:spcBef>
                        <a:spcAft>
                          <a:spcPct val="0"/>
                        </a:spcAft>
                      </a:pPr>
                      <a:r>
                        <a:rPr lang="zh-CN" sz="2400">
                          <a:solidFill>
                            <a:srgbClr val="000000"/>
                          </a:solidFill>
                          <a:latin typeface="宋体" panose="02010600030101010101" pitchFamily="2" charset="-122"/>
                          <a:ea typeface="宋体" panose="02010600030101010101" pitchFamily="2" charset="-122"/>
                        </a:rPr>
                        <a:t>经济</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945" indent="-127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rPr>
                        <a:t>实施马歇尔计划</a:t>
                      </a:r>
                      <a:r>
                        <a:rPr lang="en-US" altLang="zh-CN" sz="2400">
                          <a:solidFill>
                            <a:srgbClr val="000000"/>
                          </a:solidFill>
                          <a:latin typeface="宋体" panose="02010600030101010101" pitchFamily="2" charset="-122"/>
                          <a:ea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rPr>
                        <a:t>欧洲复兴计划</a:t>
                      </a:r>
                      <a:r>
                        <a:rPr lang="en-US" altLang="zh-CN" sz="2400">
                          <a:solidFill>
                            <a:srgbClr val="000000"/>
                          </a:solidFill>
                          <a:latin typeface="宋体" panose="02010600030101010101" pitchFamily="2" charset="-122"/>
                          <a:ea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rPr>
                        <a:t>巩固</a:t>
                      </a:r>
                      <a:r>
                        <a:rPr lang="zh-CN" sz="2400">
                          <a:solidFill>
                            <a:srgbClr val="000000"/>
                          </a:solidFill>
                          <a:latin typeface="宋体" panose="02010600030101010101" pitchFamily="2" charset="-122"/>
                          <a:ea typeface="宋体" panose="02010600030101010101" pitchFamily="2" charset="-122"/>
                        </a:rPr>
                        <a:t>了西欧资本主义制度</a:t>
                      </a:r>
                      <a:r>
                        <a:rPr lang="en-US" sz="2400">
                          <a:solidFill>
                            <a:srgbClr val="000000"/>
                          </a:solidFill>
                          <a:latin typeface="宋体" panose="02010600030101010101" pitchFamily="2" charset="-122"/>
                          <a:ea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rPr>
                        <a:t>遏制共产主义</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0485" indent="-1270" algn="l" eaLnBrk="0" fontAlgn="base">
                        <a:spcBef>
                          <a:spcPts val="700"/>
                        </a:spcBef>
                        <a:spcAft>
                          <a:spcPct val="0"/>
                        </a:spcAft>
                      </a:pPr>
                      <a:r>
                        <a:rPr lang="zh-CN" sz="2400">
                          <a:solidFill>
                            <a:srgbClr val="000000"/>
                          </a:solidFill>
                          <a:latin typeface="宋体" panose="02010600030101010101" pitchFamily="2" charset="-122"/>
                          <a:ea typeface="宋体" panose="02010600030101010101" pitchFamily="2" charset="-122"/>
                        </a:rPr>
                        <a:t>成立经济互助委员会</a:t>
                      </a:r>
                      <a:r>
                        <a:rPr lang="en-US" sz="2400">
                          <a:solidFill>
                            <a:srgbClr val="000000"/>
                          </a:solidFill>
                          <a:latin typeface="宋体" panose="02010600030101010101" pitchFamily="2" charset="-122"/>
                          <a:ea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rPr>
                        <a:t>形成了以苏联计划经济模式为主导的经济体系</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77240">
                <a:tc>
                  <a:txBody>
                    <a:bodyPr/>
                    <a:p>
                      <a:pPr marL="199390" indent="0" algn="l" eaLnBrk="0" fontAlgn="base">
                        <a:spcBef>
                          <a:spcPts val="1500"/>
                        </a:spcBef>
                        <a:spcAft>
                          <a:spcPct val="0"/>
                        </a:spcAft>
                      </a:pPr>
                      <a:r>
                        <a:rPr lang="zh-CN" sz="2400">
                          <a:solidFill>
                            <a:srgbClr val="000000"/>
                          </a:solidFill>
                          <a:latin typeface="宋体" panose="02010600030101010101" pitchFamily="2" charset="-122"/>
                          <a:ea typeface="宋体" panose="02010600030101010101" pitchFamily="2" charset="-122"/>
                        </a:rPr>
                        <a:t>军事</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8580" indent="4445" algn="l" eaLnBrk="0" fontAlgn="base">
                        <a:spcBef>
                          <a:spcPts val="700"/>
                        </a:spcBef>
                        <a:spcAft>
                          <a:spcPct val="0"/>
                        </a:spcAft>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1949</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北大西洋公约组织成立</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简称</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北约</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7470" indent="0" algn="l" eaLnBrk="0" fontAlgn="base">
                        <a:spcBef>
                          <a:spcPts val="1500"/>
                        </a:spcBef>
                        <a:spcAft>
                          <a:spcPct val="0"/>
                        </a:spcAft>
                      </a:pP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1955</a:t>
                      </a:r>
                      <a:r>
                        <a:rPr lang="zh-CN" sz="24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en-US"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华沙条约组织成立</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简称</a:t>
                      </a:r>
                      <a:endPar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77470" indent="0" algn="l" eaLnBrk="0" fontAlgn="base">
                        <a:spcBef>
                          <a:spcPts val="1500"/>
                        </a:spcBef>
                        <a:spcAft>
                          <a:spcPct val="0"/>
                        </a:spcAft>
                      </a:pPr>
                      <a:r>
                        <a:rPr lang="zh-CN" altLang="en-US" sz="2400">
                          <a:solidFill>
                            <a:srgbClr val="000000"/>
                          </a:solidFill>
                          <a:latin typeface="宋体" panose="02010600030101010101" pitchFamily="2" charset="-122"/>
                          <a:ea typeface="宋体" panose="02010600030101010101" pitchFamily="2" charset="-122"/>
                          <a:cs typeface="宋体" panose="02010600030101010101" pitchFamily="2" charset="-122"/>
                        </a:rPr>
                        <a:t>“华约”</a:t>
                      </a:r>
                      <a:r>
                        <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24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565785">
                <a:tc>
                  <a:txBody>
                    <a:bodyPr/>
                    <a:p>
                      <a:pPr marL="66040" indent="0" algn="l"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地缘政治</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4770" indent="0" algn="ctr"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德意志联邦共和国</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9215" indent="0" algn="ctr" eaLnBrk="0" fontAlgn="base">
                        <a:spcBef>
                          <a:spcPts val="800"/>
                        </a:spcBef>
                        <a:spcAft>
                          <a:spcPct val="0"/>
                        </a:spcAft>
                      </a:pPr>
                      <a:r>
                        <a:rPr lang="zh-CN" sz="2400">
                          <a:solidFill>
                            <a:srgbClr val="000000"/>
                          </a:solidFill>
                          <a:latin typeface="宋体" panose="02010600030101010101" pitchFamily="2" charset="-122"/>
                          <a:ea typeface="宋体" panose="02010600030101010101" pitchFamily="2" charset="-122"/>
                        </a:rPr>
                        <a:t>德意志民主共和国</a:t>
                      </a:r>
                      <a:endParaRPr lang="zh-CN" sz="2400">
                        <a:solidFill>
                          <a:srgbClr val="000000"/>
                        </a:solidFill>
                        <a:latin typeface="宋体" panose="02010600030101010101" pitchFamily="2" charset="-122"/>
                        <a:ea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89710" y="44640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、冷战的发展与多极力量的成长</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9086850"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28370" y="1091565"/>
            <a:ext cx="9214485" cy="21863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冷战的发展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特点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既有缓和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也有激烈的冷战对抗。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表现</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第二次柏林危机和古巴导弹危机。</a:t>
            </a:r>
            <a:r>
              <a:rPr lang="en-US" altLang="zh-CN" sz="2400">
                <a:latin typeface="宋体" panose="02010600030101010101" pitchFamily="2" charset="-122"/>
                <a:ea typeface="宋体" panose="02010600030101010101" pitchFamily="2" charset="-122"/>
                <a:cs typeface="宋体" panose="02010600030101010101" pitchFamily="2" charset="-122"/>
              </a:rPr>
              <a:t> </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多极力量的成长</a:t>
            </a:r>
            <a:r>
              <a:rPr lang="en-US" altLang="zh-CN" sz="2800" b="1">
                <a:latin typeface="宋体" panose="02010600030101010101" pitchFamily="2" charset="-122"/>
                <a:ea typeface="宋体" panose="02010600030101010101" pitchFamily="2" charset="-122"/>
                <a:cs typeface="宋体" panose="02010600030101010101" pitchFamily="2" charset="-122"/>
              </a:rPr>
              <a:t>（20</a:t>
            </a:r>
            <a:r>
              <a:rPr lang="zh-CN" altLang="en-US" sz="2800" b="1">
                <a:latin typeface="宋体" panose="02010600030101010101" pitchFamily="2" charset="-122"/>
                <a:ea typeface="宋体" panose="02010600030101010101" pitchFamily="2" charset="-122"/>
                <a:cs typeface="宋体" panose="02010600030101010101" pitchFamily="2" charset="-122"/>
              </a:rPr>
              <a:t>世纪</a:t>
            </a:r>
            <a:r>
              <a:rPr lang="en-US" altLang="zh-CN" sz="2800" b="1">
                <a:latin typeface="宋体" panose="02010600030101010101" pitchFamily="2" charset="-122"/>
                <a:ea typeface="宋体" panose="02010600030101010101" pitchFamily="2" charset="-122"/>
                <a:cs typeface="宋体" panose="02010600030101010101" pitchFamily="2" charset="-122"/>
              </a:rPr>
              <a:t>50</a:t>
            </a:r>
            <a:r>
              <a:rPr lang="en-US" altLang="zh-CN" sz="2800" b="1">
                <a:latin typeface="Times New Roman" panose="02020603050405020304" charset="0"/>
                <a:ea typeface="宋体" panose="02010600030101010101" pitchFamily="2" charset="-122"/>
                <a:cs typeface="Times New Roman" panose="02020603050405020304" charset="0"/>
              </a:rPr>
              <a:t>—</a:t>
            </a:r>
            <a:r>
              <a:rPr lang="en-US" altLang="zh-CN" sz="2800" b="1">
                <a:latin typeface="宋体" panose="02010600030101010101" pitchFamily="2" charset="-122"/>
                <a:ea typeface="宋体" panose="02010600030101010101" pitchFamily="2" charset="-122"/>
                <a:cs typeface="宋体" panose="02010600030101010101" pitchFamily="2" charset="-122"/>
              </a:rPr>
              <a:t>80</a:t>
            </a:r>
            <a:r>
              <a:rPr lang="zh-CN" altLang="en-US" sz="2800" b="1">
                <a:latin typeface="宋体" panose="02010600030101010101" pitchFamily="2" charset="-122"/>
                <a:ea typeface="宋体" panose="02010600030101010101" pitchFamily="2" charset="-122"/>
                <a:cs typeface="宋体" panose="02010600030101010101" pitchFamily="2" charset="-122"/>
              </a:rPr>
              <a:t>年代</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4" name="表格 3"/>
          <p:cNvGraphicFramePr/>
          <p:nvPr>
            <p:custDataLst>
              <p:tags r:id="rId1"/>
            </p:custDataLst>
          </p:nvPr>
        </p:nvGraphicFramePr>
        <p:xfrm>
          <a:off x="860425" y="3277870"/>
          <a:ext cx="10594975" cy="3194050"/>
        </p:xfrm>
        <a:graphic>
          <a:graphicData uri="http://schemas.openxmlformats.org/drawingml/2006/table">
            <a:tbl>
              <a:tblPr/>
              <a:tblGrid>
                <a:gridCol w="1477645"/>
                <a:gridCol w="9117330"/>
              </a:tblGrid>
              <a:tr h="648970">
                <a:tc>
                  <a:txBody>
                    <a:bodyPr/>
                    <a:p>
                      <a:pPr marL="137795" indent="0" algn="l" eaLnBrk="0" fontAlgn="base">
                        <a:spcBef>
                          <a:spcPts val="500"/>
                        </a:spcBef>
                        <a:spcAft>
                          <a:spcPct val="0"/>
                        </a:spcAft>
                      </a:pPr>
                      <a:r>
                        <a:rPr lang="zh-CN" sz="1800" b="1">
                          <a:solidFill>
                            <a:srgbClr val="000000"/>
                          </a:solidFill>
                          <a:latin typeface="宋体" panose="02010600030101010101" pitchFamily="2" charset="-122"/>
                          <a:ea typeface="宋体" panose="02010600030101010101" pitchFamily="2" charset="-122"/>
                        </a:rPr>
                        <a:t>西方阵营</a:t>
                      </a:r>
                      <a:endParaRPr lang="zh-CN" sz="1800" b="1">
                        <a:solidFill>
                          <a:srgbClr val="000000"/>
                        </a:solidFill>
                        <a:latin typeface="宋体" panose="02010600030101010101" pitchFamily="2" charset="-122"/>
                        <a:ea typeface="宋体" panose="02010600030101010101" pitchFamily="2" charset="-122"/>
                      </a:endParaRPr>
                    </a:p>
                    <a:p>
                      <a:pPr marL="134620" indent="0" algn="l" eaLnBrk="0" fontAlgn="base">
                        <a:spcBef>
                          <a:spcPts val="200"/>
                        </a:spcBef>
                        <a:spcAft>
                          <a:spcPct val="0"/>
                        </a:spcAft>
                      </a:pPr>
                      <a:r>
                        <a:rPr lang="zh-CN" sz="1800" b="1">
                          <a:solidFill>
                            <a:srgbClr val="000000"/>
                          </a:solidFill>
                          <a:latin typeface="宋体" panose="02010600030101010101" pitchFamily="2" charset="-122"/>
                          <a:ea typeface="宋体" panose="02010600030101010101" pitchFamily="2" charset="-122"/>
                        </a:rPr>
                        <a:t>逐渐分化</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6675" indent="0" algn="l" eaLnBrk="0" fontAlgn="base">
                        <a:spcBef>
                          <a:spcPts val="13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西欧</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：欧洲共同体的成立和发展；</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日本：</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经济的“起</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飞</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”及其要成为“政治大国”的追求</a:t>
                      </a:r>
                      <a:endPar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64540">
                <a:tc>
                  <a:txBody>
                    <a:bodyPr/>
                    <a:p>
                      <a:pPr marL="65405" indent="0" algn="l" eaLnBrk="0" fontAlgn="base">
                        <a:spcBef>
                          <a:spcPts val="500"/>
                        </a:spcBef>
                        <a:spcAft>
                          <a:spcPct val="0"/>
                        </a:spcAft>
                      </a:pPr>
                      <a:r>
                        <a:rPr lang="zh-CN" sz="1800" b="1">
                          <a:solidFill>
                            <a:srgbClr val="000000"/>
                          </a:solidFill>
                          <a:latin typeface="宋体" panose="02010600030101010101" pitchFamily="2" charset="-122"/>
                          <a:ea typeface="宋体" panose="02010600030101010101" pitchFamily="2" charset="-122"/>
                        </a:rPr>
                        <a:t>社会主义阵</a:t>
                      </a:r>
                      <a:endParaRPr lang="zh-CN" sz="1800" b="1">
                        <a:solidFill>
                          <a:srgbClr val="000000"/>
                        </a:solidFill>
                        <a:latin typeface="宋体" panose="02010600030101010101" pitchFamily="2" charset="-122"/>
                        <a:ea typeface="宋体" panose="02010600030101010101" pitchFamily="2" charset="-122"/>
                      </a:endParaRPr>
                    </a:p>
                    <a:p>
                      <a:pPr marL="71120" indent="0" algn="l" eaLnBrk="0" fontAlgn="base">
                        <a:spcBef>
                          <a:spcPts val="300"/>
                        </a:spcBef>
                        <a:spcAft>
                          <a:spcPct val="0"/>
                        </a:spcAft>
                      </a:pPr>
                      <a:r>
                        <a:rPr lang="zh-CN" sz="1800" b="1">
                          <a:solidFill>
                            <a:srgbClr val="000000"/>
                          </a:solidFill>
                          <a:latin typeface="宋体" panose="02010600030101010101" pitchFamily="2" charset="-122"/>
                          <a:ea typeface="宋体" panose="02010600030101010101" pitchFamily="2" charset="-122"/>
                        </a:rPr>
                        <a:t>营开始瓦解</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77470" indent="-12065" algn="l" eaLnBrk="0" fontAlgn="base">
                        <a:spcBef>
                          <a:spcPts val="5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原因</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：苏联的大国主义和民族利己主义；表现：</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东欧国家反对苏联控制的斗争，</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中苏关系</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珍宝岛事件</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破裂</a:t>
                      </a:r>
                      <a:endPar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704850">
                <a:tc>
                  <a:txBody>
                    <a:bodyPr/>
                    <a:p>
                      <a:pPr marL="211455" indent="0" algn="l" eaLnBrk="0" fontAlgn="base">
                        <a:spcBef>
                          <a:spcPts val="600"/>
                        </a:spcBef>
                        <a:spcAft>
                          <a:spcPct val="0"/>
                        </a:spcAft>
                      </a:pPr>
                      <a:r>
                        <a:rPr lang="zh-CN" sz="1800" b="1">
                          <a:solidFill>
                            <a:srgbClr val="000000"/>
                          </a:solidFill>
                          <a:latin typeface="宋体" panose="02010600030101010101" pitchFamily="2" charset="-122"/>
                          <a:ea typeface="宋体" panose="02010600030101010101" pitchFamily="2" charset="-122"/>
                        </a:rPr>
                        <a:t>中国的</a:t>
                      </a:r>
                      <a:endParaRPr lang="zh-CN" sz="1800" b="1">
                        <a:solidFill>
                          <a:srgbClr val="000000"/>
                        </a:solidFill>
                        <a:latin typeface="宋体" panose="02010600030101010101" pitchFamily="2" charset="-122"/>
                        <a:ea typeface="宋体" panose="02010600030101010101" pitchFamily="2" charset="-122"/>
                      </a:endParaRPr>
                    </a:p>
                    <a:p>
                      <a:pPr marL="135255" indent="0" algn="l" eaLnBrk="0" fontAlgn="base">
                        <a:spcBef>
                          <a:spcPts val="200"/>
                        </a:spcBef>
                        <a:spcAft>
                          <a:spcPct val="0"/>
                        </a:spcAft>
                      </a:pPr>
                      <a:r>
                        <a:rPr lang="zh-CN" sz="1800" b="1">
                          <a:solidFill>
                            <a:srgbClr val="000000"/>
                          </a:solidFill>
                          <a:latin typeface="宋体" panose="02010600030101010101" pitchFamily="2" charset="-122"/>
                          <a:ea typeface="宋体" panose="02010600030101010101" pitchFamily="2" charset="-122"/>
                        </a:rPr>
                        <a:t>和平崛起</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5405" indent="-635" algn="l" eaLnBrk="0" fontAlgn="base">
                        <a:spcBef>
                          <a:spcPts val="5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标志</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：拥有“两弹一星”、恢复在联合国的合法席位、美国总统</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尼克松正式访华</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意义：</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中国</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成为国际社会中不可忽视的政治力量</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88340">
                <a:tc>
                  <a:txBody>
                    <a:bodyPr/>
                    <a:p>
                      <a:pPr marL="207010" indent="-71120" algn="l" eaLnBrk="0" fontAlgn="base">
                        <a:spcBef>
                          <a:spcPts val="600"/>
                        </a:spcBef>
                        <a:spcAft>
                          <a:spcPct val="0"/>
                        </a:spcAft>
                      </a:pPr>
                      <a:r>
                        <a:rPr 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第三世界</a:t>
                      </a:r>
                      <a:endParaRPr lang="zh-CN"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207010" indent="-71120" algn="l" eaLnBrk="0" fontAlgn="base">
                        <a:spcBef>
                          <a:spcPts val="600"/>
                        </a:spcBef>
                        <a:spcAft>
                          <a:spcPct val="0"/>
                        </a:spcAft>
                      </a:pPr>
                      <a:r>
                        <a:rPr lang="zh-CN" sz="1800" b="1">
                          <a:solidFill>
                            <a:srgbClr val="000000"/>
                          </a:solidFill>
                          <a:latin typeface="宋体" panose="02010600030101010101" pitchFamily="2" charset="-122"/>
                          <a:ea typeface="宋体" panose="02010600030101010101" pitchFamily="2" charset="-122"/>
                          <a:cs typeface="宋体" panose="02010600030101010101" pitchFamily="2" charset="-122"/>
                        </a:rPr>
                        <a:t>的兴起</a:t>
                      </a:r>
                      <a:endParaRPr lang="zh-CN" sz="18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65405" indent="0" algn="l" eaLnBrk="0" fontAlgn="base">
                        <a:spcBef>
                          <a:spcPts val="6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万隆会议</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800">
                          <a:solidFill>
                            <a:srgbClr val="000000"/>
                          </a:solidFill>
                          <a:latin typeface="宋体" panose="02010600030101010101" pitchFamily="2" charset="-122"/>
                          <a:ea typeface="宋体" panose="02010600030101010101" pitchFamily="2" charset="-122"/>
                          <a:cs typeface="宋体" panose="02010600030101010101" pitchFamily="2" charset="-122"/>
                        </a:rPr>
                        <a:t>1955</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年</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，第一次没有西方殖民国家参加</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诞生了体现和平共处原则的“</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万隆精神</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”；不结盟运动：</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发展中国家以独立的政治力量登上国际政治舞台的重要标志</a:t>
                      </a:r>
                      <a:endPar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387350">
                <a:tc>
                  <a:txBody>
                    <a:bodyPr/>
                    <a:p>
                      <a:pPr marL="267970" indent="0" algn="l" eaLnBrk="0" fontAlgn="base">
                        <a:spcBef>
                          <a:spcPts val="600"/>
                        </a:spcBef>
                        <a:spcAft>
                          <a:spcPct val="0"/>
                        </a:spcAft>
                      </a:pPr>
                      <a:r>
                        <a:rPr lang="zh-CN" sz="1800" b="1">
                          <a:solidFill>
                            <a:srgbClr val="000000"/>
                          </a:solidFill>
                          <a:latin typeface="宋体" panose="02010600030101010101" pitchFamily="2" charset="-122"/>
                          <a:ea typeface="宋体" panose="02010600030101010101" pitchFamily="2" charset="-122"/>
                        </a:rPr>
                        <a:t>影响</a:t>
                      </a:r>
                      <a:endParaRPr lang="zh-CN" sz="1800" b="1">
                        <a:solidFill>
                          <a:srgbClr val="000000"/>
                        </a:solidFill>
                        <a:latin typeface="宋体" panose="02010600030101010101" pitchFamily="2" charset="-122"/>
                        <a:ea typeface="宋体" panose="02010600030101010101" pitchFamily="2" charset="-122"/>
                      </a:endParaRPr>
                    </a:p>
                  </a:txBody>
                  <a:tcPr marL="0" marR="0" marT="0" marB="0" anchor="t"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solidFill>
                      <a:srgbClr val="D4EFFB"/>
                    </a:solidFill>
                  </a:tcPr>
                </a:tc>
                <a:tc>
                  <a:txBody>
                    <a:bodyPr/>
                    <a:p>
                      <a:pPr marL="78105" indent="0" algn="l" eaLnBrk="0" fontAlgn="base">
                        <a:spcBef>
                          <a:spcPts val="600"/>
                        </a:spcBef>
                        <a:spcAft>
                          <a:spcPct val="0"/>
                        </a:spcAft>
                      </a:pP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国际关系的这些变化</a:t>
                      </a:r>
                      <a:r>
                        <a:rPr lang="zh-CN" altLang="en-US" sz="1800">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zh-CN" sz="1800">
                          <a:solidFill>
                            <a:srgbClr val="000000"/>
                          </a:solidFill>
                          <a:latin typeface="宋体" panose="02010600030101010101" pitchFamily="2" charset="-122"/>
                          <a:ea typeface="宋体" panose="02010600030101010101" pitchFamily="2" charset="-122"/>
                          <a:cs typeface="宋体" panose="02010600030101010101" pitchFamily="2" charset="-122"/>
                        </a:rPr>
                        <a:t>对美苏两极格局造成了有力冲击</a:t>
                      </a:r>
                      <a:endParaRPr lang="zh-CN" sz="180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42035" y="33464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、两极格局的瓦解</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875145" y="3346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95300" y="936625"/>
            <a:ext cx="11201400" cy="550989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两极格局的崩溃</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80</a:t>
            </a:r>
            <a:r>
              <a:rPr lang="zh-CN" altLang="en-US" sz="2400">
                <a:latin typeface="宋体" panose="02010600030101010101" pitchFamily="2" charset="-122"/>
                <a:ea typeface="宋体" panose="02010600030101010101" pitchFamily="2" charset="-122"/>
                <a:cs typeface="宋体" panose="02010600030101010101" pitchFamily="2" charset="-122"/>
              </a:rPr>
              <a:t>年代末</a:t>
            </a:r>
            <a:r>
              <a:rPr lang="en-US" altLang="zh-CN" sz="2400">
                <a:latin typeface="宋体" panose="02010600030101010101" pitchFamily="2" charset="-122"/>
                <a:ea typeface="宋体" panose="02010600030101010101" pitchFamily="2" charset="-122"/>
                <a:cs typeface="宋体" panose="02010600030101010101" pitchFamily="2" charset="-122"/>
              </a:rPr>
              <a:t>90</a:t>
            </a:r>
            <a:r>
              <a:rPr lang="zh-CN" altLang="en-US" sz="2400">
                <a:latin typeface="宋体" panose="02010600030101010101" pitchFamily="2" charset="-122"/>
                <a:ea typeface="宋体" panose="02010600030101010101" pitchFamily="2" charset="-122"/>
                <a:cs typeface="宋体" panose="02010600030101010101" pitchFamily="2" charset="-122"/>
              </a:rPr>
              <a:t>年代初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东欧剧变、苏联解体</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两极格局崩溃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冷战结束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多极化趋势不可逆转</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两极格局的影响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积极影响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有利于缓解世界紧张局势</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避免了新的世界大战的爆发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为世界经济的发展和科技革命的进行创造了相对稳定的国际环境</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消极影响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带有浓厚的大国强权政治色彩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无视弱小国家利益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导致战后超级大国推行霸权主义政策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擅划国界、分裂国家的做法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种下了不稳定的祸根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导致日后世界的纷争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美苏两强为谋求霸权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展开长期的军备竞赛和地区争夺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导致世界局势长期紧张动荡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在两极对峙的格局下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国际经济秩序长期得不到改善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给广大发展中国家的经济发展带来不利影响</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189990" y="1328420"/>
            <a:ext cx="9588500"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第19课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资本主义国家的新变化</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341630"/>
            <a:ext cx="7332980" cy="583565"/>
          </a:xfrm>
          <a:prstGeom prst="rect">
            <a:avLst/>
          </a:prstGeom>
          <a:noFill/>
        </p:spPr>
        <p:txBody>
          <a:bodyPr wrap="square" rtlCol="0">
            <a:spAutoFit/>
          </a:bodyPr>
          <a:lstStyle/>
          <a:p>
            <a:pPr algn="just"/>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、国家的宏观调控</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676900" y="5060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22885" y="925195"/>
            <a:ext cx="11746865" cy="5814695"/>
          </a:xfrm>
          <a:prstGeom prst="rect">
            <a:avLst/>
          </a:prstGeom>
          <a:noFill/>
        </p:spPr>
        <p:txBody>
          <a:bodyPr wrap="square" rtlCol="0">
            <a:noAutofit/>
          </a:bodyPr>
          <a:p>
            <a:pPr indent="457200" algn="just" fontAlgn="auto">
              <a:lnSpc>
                <a:spcPct val="12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原因</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2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1929</a:t>
            </a:r>
            <a:r>
              <a:rPr lang="zh-CN" altLang="en-US" sz="2400">
                <a:latin typeface="宋体" panose="02010600030101010101" pitchFamily="2" charset="-122"/>
                <a:ea typeface="宋体" panose="02010600030101010101" pitchFamily="2" charset="-122"/>
                <a:cs typeface="宋体" panose="02010600030101010101" pitchFamily="2" charset="-122"/>
              </a:rPr>
              <a:t>年经济大危机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充分暴露了自由放任的资本主义的弊病</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第二次世界大战的</a:t>
            </a:r>
            <a:r>
              <a:rPr lang="zh-CN" altLang="en-US" sz="2800">
                <a:latin typeface="宋体" panose="02010600030101010101" pitchFamily="2" charset="-122"/>
                <a:ea typeface="宋体" panose="02010600030101010101" pitchFamily="2" charset="-122"/>
                <a:cs typeface="宋体" panose="02010600030101010101" pitchFamily="2" charset="-122"/>
              </a:rPr>
              <a:t>生死存亡教训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以及社会主义对资本主义的冲击与影响</a:t>
            </a:r>
            <a:r>
              <a:rPr lang="en-US" altLang="zh-CN"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2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特点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2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以市场经济为基础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以强化国家干预为核心</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2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2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取得了一定成效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经济增长一度较快</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70</a:t>
            </a:r>
            <a:r>
              <a:rPr lang="zh-CN" altLang="en-US" sz="2400">
                <a:latin typeface="宋体" panose="02010600030101010101" pitchFamily="2" charset="-122"/>
                <a:ea typeface="宋体" panose="02010600030101010101" pitchFamily="2" charset="-122"/>
                <a:cs typeface="宋体" panose="02010600030101010101" pitchFamily="2" charset="-122"/>
              </a:rPr>
              <a:t>年代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主要资本主义国家出现不同程度的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滞胀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现象</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zh-CN" altLang="en-US" sz="2400">
                <a:latin typeface="宋体" panose="02010600030101010101" pitchFamily="2" charset="-122"/>
                <a:ea typeface="宋体" panose="02010600030101010101" pitchFamily="2" charset="-122"/>
                <a:cs typeface="宋体" panose="02010600030101010101" pitchFamily="2" charset="-122"/>
              </a:rPr>
              <a:t>适当减少政府对经济的干预</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2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战后国际经济秩序的维护</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2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建立国际货币基金组织、世界银行、关税与贸易总协定等国际经济组织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加强在金融、投资和贸易等领域的国际协调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通过大国相对平等的协商</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采取市场干预行动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协调利益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维护经济秩序。</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46785" y="28702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、科学技术的新发展</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7305675" y="28702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55295" y="905510"/>
            <a:ext cx="11281410" cy="325691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表现</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原子能的开发利用、电子计算机的发明和互联网的建立、空间技术和海洋技术</a:t>
            </a:r>
            <a:r>
              <a:rPr lang="zh-CN" altLang="en-US" sz="2800">
                <a:latin typeface="宋体" panose="02010600030101010101" pitchFamily="2" charset="-122"/>
                <a:ea typeface="宋体" panose="02010600030101010101" pitchFamily="2" charset="-122"/>
                <a:cs typeface="宋体" panose="02010600030101010101" pitchFamily="2" charset="-122"/>
              </a:rPr>
              <a:t>的迅速发展、各种新材料的出现、生物工程技术的突破等。</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影响</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使社会发展进入信息时代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劳动方式日益自动化和智能化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极大地提升了社会生产力。</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946785" y="4460875"/>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、社会结构的新变化</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398145" y="5046345"/>
            <a:ext cx="11137265" cy="1057275"/>
          </a:xfrm>
          <a:prstGeom prst="rect">
            <a:avLst/>
          </a:prstGeom>
          <a:noFill/>
        </p:spPr>
        <p:txBody>
          <a:bodyPr wrap="square" rtlCol="0">
            <a:noAutofit/>
          </a:bodyPr>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农业和工业的就业人口所占比重逐渐下降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从事服务业的人口所占比重增加</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中间阶层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的人数增加。</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86815" y="89027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en-US" altLang="zh-CN"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福利国家</a:t>
            </a:r>
            <a:r>
              <a:rPr lang="en-US" altLang="zh-CN"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与社会运动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29627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03250" y="1722755"/>
            <a:ext cx="10915650" cy="341312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建立</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福利国家</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积极作用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在缓和收入分配不平等、保持社会稳定方面起到一定积极作用。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局限性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增加国家财政负担。</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70</a:t>
            </a:r>
            <a:r>
              <a:rPr lang="zh-CN" altLang="en-US" sz="2400">
                <a:latin typeface="宋体" panose="02010600030101010101" pitchFamily="2" charset="-122"/>
                <a:ea typeface="宋体" panose="02010600030101010101" pitchFamily="2" charset="-122"/>
                <a:cs typeface="宋体" panose="02010600030101010101" pitchFamily="2" charset="-122"/>
              </a:rPr>
              <a:t>年代后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主要资本主义国家纷纷减少福利。</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社会运动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黑人民权运动、妇女运动、大规模的学生运动和反越战运动。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820420" y="1273175"/>
            <a:ext cx="10546080"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第20课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社会主义国家的发展与变化</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812165" y="33845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、苏联的发展、改革与解体</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173085" y="4108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38125" y="917575"/>
            <a:ext cx="11795760" cy="22542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苏联的发展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成就</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爆炸了原子弹和氢弹</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人民的教育和生活水平有很大提高。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问题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苏联优先发展重工业的政策没有变化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农业、轻工业落后局面没有改观。</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苏联的改革</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3" name="表格 2"/>
          <p:cNvGraphicFramePr/>
          <p:nvPr/>
        </p:nvGraphicFramePr>
        <p:xfrm>
          <a:off x="609600" y="3211068"/>
          <a:ext cx="10972800" cy="3271520"/>
        </p:xfrm>
        <a:graphic>
          <a:graphicData uri="http://schemas.openxmlformats.org/drawingml/2006/table">
            <a:tbl>
              <a:tblPr/>
              <a:tblGrid>
                <a:gridCol w="2084070"/>
                <a:gridCol w="578485"/>
                <a:gridCol w="578485"/>
                <a:gridCol w="7731760"/>
              </a:tblGrid>
              <a:tr h="1040765">
                <a:tc rowSpan="4">
                  <a:txBody>
                    <a:bodyPr/>
                    <a:p>
                      <a:pPr algn="ctr" fontAlgn="ctr"/>
                      <a:r>
                        <a:rPr lang="zh-CN" altLang="en-US" sz="1900" b="1" i="0">
                          <a:solidFill>
                            <a:srgbClr val="000000"/>
                          </a:solidFill>
                          <a:latin typeface="宋体" panose="02010600030101010101" pitchFamily="2" charset="-122"/>
                          <a:ea typeface="宋体" panose="02010600030101010101" pitchFamily="2" charset="-122"/>
                        </a:rPr>
                        <a:t>赫鲁晓夫改革</a:t>
                      </a:r>
                      <a:r>
                        <a:rPr lang="en-US" altLang="zh-CN" sz="1900" b="1" i="0">
                          <a:solidFill>
                            <a:srgbClr val="000000"/>
                          </a:solidFill>
                          <a:latin typeface="宋体" panose="02010600030101010101" pitchFamily="2" charset="-122"/>
                          <a:ea typeface="宋体" panose="02010600030101010101" pitchFamily="2" charset="-122"/>
                        </a:rPr>
                        <a:t>(1953—1964</a:t>
                      </a:r>
                      <a:r>
                        <a:rPr lang="zh-CN" altLang="en-US" sz="1900" b="1" i="0">
                          <a:solidFill>
                            <a:srgbClr val="000000"/>
                          </a:solidFill>
                          <a:latin typeface="宋体" panose="02010600030101010101" pitchFamily="2" charset="-122"/>
                          <a:ea typeface="宋体" panose="02010600030101010101" pitchFamily="2" charset="-122"/>
                        </a:rPr>
                        <a:t>年</a:t>
                      </a:r>
                      <a:r>
                        <a:rPr lang="en-US" altLang="zh-CN" sz="1900" b="1" i="0">
                          <a:solidFill>
                            <a:srgbClr val="000000"/>
                          </a:solidFill>
                          <a:latin typeface="宋体" panose="02010600030101010101" pitchFamily="2" charset="-122"/>
                          <a:ea typeface="宋体" panose="02010600030101010101" pitchFamily="2" charset="-122"/>
                        </a:rPr>
                        <a:t>)</a:t>
                      </a:r>
                      <a:endParaRPr lang="en-US" altLang="zh-CN" sz="1900" b="1"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solidFill>
                      <a:srgbClr val="D4EFFB"/>
                    </a:solidFill>
                  </a:tcPr>
                </a:tc>
                <a:tc rowSpan="2">
                  <a:txBody>
                    <a:bodyPr/>
                    <a:p>
                      <a:pPr algn="ctr" fontAlgn="ctr"/>
                      <a:r>
                        <a:rPr lang="zh-CN" altLang="en-US" sz="1900" b="0" i="0">
                          <a:solidFill>
                            <a:srgbClr val="000000"/>
                          </a:solidFill>
                          <a:latin typeface="宋体" panose="02010600030101010101" pitchFamily="2" charset="-122"/>
                          <a:ea typeface="宋体" panose="02010600030101010101" pitchFamily="2" charset="-122"/>
                        </a:rPr>
                        <a:t>内容</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900" b="0" i="0">
                          <a:solidFill>
                            <a:srgbClr val="000000"/>
                          </a:solidFill>
                          <a:latin typeface="宋体" panose="02010600030101010101" pitchFamily="2" charset="-122"/>
                          <a:ea typeface="宋体" panose="02010600030101010101" pitchFamily="2" charset="-122"/>
                        </a:rPr>
                        <a:t>政治</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900" b="0" i="0">
                          <a:solidFill>
                            <a:srgbClr val="000000"/>
                          </a:solidFill>
                          <a:latin typeface="宋体" panose="02010600030101010101" pitchFamily="2" charset="-122"/>
                          <a:ea typeface="宋体" panose="02010600030101010101" pitchFamily="2" charset="-122"/>
                        </a:rPr>
                        <a:t>平反冤假错案，强调集体领导，改革干部制度；</a:t>
                      </a:r>
                      <a:r>
                        <a:rPr lang="en-US" altLang="zh-CN" sz="1900" b="0" i="0">
                          <a:solidFill>
                            <a:srgbClr val="000000"/>
                          </a:solidFill>
                          <a:latin typeface="宋体" panose="02010600030101010101" pitchFamily="2" charset="-122"/>
                          <a:ea typeface="宋体" panose="02010600030101010101" pitchFamily="2" charset="-122"/>
                        </a:rPr>
                        <a:t>1956</a:t>
                      </a:r>
                      <a:r>
                        <a:rPr lang="zh-CN" altLang="en-US" sz="1900" b="0" i="0">
                          <a:solidFill>
                            <a:srgbClr val="000000"/>
                          </a:solidFill>
                          <a:latin typeface="宋体" panose="02010600030101010101" pitchFamily="2" charset="-122"/>
                          <a:ea typeface="宋体" panose="02010600030101010101" pitchFamily="2" charset="-122"/>
                        </a:rPr>
                        <a:t>年，在苏共二十大上作</a:t>
                      </a:r>
                      <a:r>
                        <a:rPr lang="en-US" altLang="zh-CN" sz="1900" b="0" i="0">
                          <a:solidFill>
                            <a:srgbClr val="000000"/>
                          </a:solidFill>
                          <a:latin typeface="宋体" panose="02010600030101010101" pitchFamily="2" charset="-122"/>
                          <a:ea typeface="宋体" panose="02010600030101010101" pitchFamily="2" charset="-122"/>
                        </a:rPr>
                        <a:t>《</a:t>
                      </a:r>
                      <a:r>
                        <a:rPr lang="zh-CN" altLang="en-US" sz="1900" b="0" i="0">
                          <a:solidFill>
                            <a:srgbClr val="000000"/>
                          </a:solidFill>
                          <a:latin typeface="宋体" panose="02010600030101010101" pitchFamily="2" charset="-122"/>
                          <a:ea typeface="宋体" panose="02010600030101010101" pitchFamily="2" charset="-122"/>
                        </a:rPr>
                        <a:t>关于个人迷信及其后果</a:t>
                      </a:r>
                      <a:r>
                        <a:rPr lang="en-US" altLang="zh-CN" sz="1900" b="0" i="0">
                          <a:solidFill>
                            <a:srgbClr val="000000"/>
                          </a:solidFill>
                          <a:latin typeface="宋体" panose="02010600030101010101" pitchFamily="2" charset="-122"/>
                          <a:ea typeface="宋体" panose="02010600030101010101" pitchFamily="2" charset="-122"/>
                        </a:rPr>
                        <a:t>》</a:t>
                      </a:r>
                      <a:r>
                        <a:rPr lang="zh-CN" altLang="en-US" sz="1900" b="0" i="0">
                          <a:solidFill>
                            <a:srgbClr val="000000"/>
                          </a:solidFill>
                          <a:latin typeface="宋体" panose="02010600030101010101" pitchFamily="2" charset="-122"/>
                          <a:ea typeface="宋体" panose="02010600030101010101" pitchFamily="2" charset="-122"/>
                        </a:rPr>
                        <a:t>的秘密报告，打破对斯大林的个人崇拜，对其功绩进行否定</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466725">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1900" b="0" i="0">
                          <a:solidFill>
                            <a:srgbClr val="000000"/>
                          </a:solidFill>
                          <a:latin typeface="宋体" panose="02010600030101010101" pitchFamily="2" charset="-122"/>
                          <a:ea typeface="宋体" panose="02010600030101010101" pitchFamily="2" charset="-122"/>
                        </a:rPr>
                        <a:t>经济</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900" b="0" i="0">
                          <a:solidFill>
                            <a:srgbClr val="000000"/>
                          </a:solidFill>
                          <a:latin typeface="宋体" panose="02010600030101010101" pitchFamily="2" charset="-122"/>
                          <a:ea typeface="宋体" panose="02010600030101010101" pitchFamily="2" charset="-122"/>
                        </a:rPr>
                        <a:t>加大农业投入、将农产品义务交售制改为收购制；改革工业管理体制</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99822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tcPr>
                </a:tc>
                <a:tc rowSpan="2">
                  <a:txBody>
                    <a:bodyPr/>
                    <a:p>
                      <a:pPr algn="ctr" fontAlgn="ctr"/>
                      <a:r>
                        <a:rPr lang="zh-CN" altLang="en-US" sz="1900" b="0" i="0">
                          <a:solidFill>
                            <a:srgbClr val="000000"/>
                          </a:solidFill>
                          <a:latin typeface="宋体" panose="02010600030101010101" pitchFamily="2" charset="-122"/>
                          <a:ea typeface="宋体" panose="02010600030101010101" pitchFamily="2" charset="-122"/>
                        </a:rPr>
                        <a:t>评价</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ctr" fontAlgn="ctr"/>
                      <a:r>
                        <a:rPr lang="zh-CN" altLang="en-US" sz="1900" b="0" i="0">
                          <a:solidFill>
                            <a:srgbClr val="000000"/>
                          </a:solidFill>
                          <a:latin typeface="宋体" panose="02010600030101010101" pitchFamily="2" charset="-122"/>
                          <a:ea typeface="宋体" panose="02010600030101010101" pitchFamily="2" charset="-122"/>
                        </a:rPr>
                        <a:t>积极</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900" b="0" i="0">
                          <a:solidFill>
                            <a:srgbClr val="000000"/>
                          </a:solidFill>
                          <a:latin typeface="宋体" panose="02010600030101010101" pitchFamily="2" charset="-122"/>
                          <a:ea typeface="宋体" panose="02010600030101010101" pitchFamily="2" charset="-122"/>
                        </a:rPr>
                        <a:t>注入了某些市场经济成分，取得了一些成效；推进了农业的发展，耕地面积和粮食产量有所增加；</a:t>
                      </a:r>
                      <a:r>
                        <a:rPr lang="en-US" altLang="zh-CN" sz="1900" b="0" i="0">
                          <a:solidFill>
                            <a:srgbClr val="000000"/>
                          </a:solidFill>
                          <a:latin typeface="宋体" panose="02010600030101010101" pitchFamily="2" charset="-122"/>
                          <a:ea typeface="宋体" panose="02010600030101010101" pitchFamily="2" charset="-122"/>
                        </a:rPr>
                        <a:t>1957</a:t>
                      </a:r>
                      <a:r>
                        <a:rPr lang="zh-CN" altLang="en-US" sz="1900" b="0" i="0">
                          <a:solidFill>
                            <a:srgbClr val="000000"/>
                          </a:solidFill>
                          <a:latin typeface="宋体" panose="02010600030101010101" pitchFamily="2" charset="-122"/>
                          <a:ea typeface="宋体" panose="02010600030101010101" pitchFamily="2" charset="-122"/>
                        </a:rPr>
                        <a:t>年，苏联成功发射了世界上第一颗人造卫星</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r h="765810">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vMerge="1">
                  <a:tcP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B w="6350" cap="flat" cmpd="sng">
                      <a:solidFill>
                        <a:srgbClr val="000000"/>
                      </a:solidFill>
                      <a:prstDash val="solid"/>
                      <a:headEnd type="none" w="med" len="med"/>
                      <a:tailEnd type="none" w="med" len="med"/>
                    </a:lnB>
                  </a:tcPr>
                </a:tc>
                <a:tc>
                  <a:txBody>
                    <a:bodyPr/>
                    <a:p>
                      <a:pPr algn="ctr" fontAlgn="ctr"/>
                      <a:r>
                        <a:rPr lang="zh-CN" altLang="en-US" sz="1900" b="0" i="0">
                          <a:solidFill>
                            <a:srgbClr val="000000"/>
                          </a:solidFill>
                          <a:latin typeface="宋体" panose="02010600030101010101" pitchFamily="2" charset="-122"/>
                          <a:ea typeface="宋体" panose="02010600030101010101" pitchFamily="2" charset="-122"/>
                        </a:rPr>
                        <a:t>局限</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c>
                  <a:txBody>
                    <a:bodyPr/>
                    <a:p>
                      <a:pPr algn="l" fontAlgn="ctr"/>
                      <a:r>
                        <a:rPr lang="zh-CN" altLang="en-US" sz="1900" b="0" i="0">
                          <a:solidFill>
                            <a:srgbClr val="000000"/>
                          </a:solidFill>
                          <a:latin typeface="宋体" panose="02010600030101010101" pitchFamily="2" charset="-122"/>
                          <a:ea typeface="宋体" panose="02010600030101010101" pitchFamily="2" charset="-122"/>
                        </a:rPr>
                        <a:t>没有对斯大林的功过作出全面科学的分析，造成严重的后遗症；没有突破计划经济体制，国民经济仍然严重失调</a:t>
                      </a:r>
                      <a:endParaRPr lang="zh-CN" altLang="en-US" sz="1900" b="0" i="0">
                        <a:solidFill>
                          <a:srgbClr val="000000"/>
                        </a:solidFill>
                        <a:latin typeface="宋体" panose="02010600030101010101" pitchFamily="2" charset="-122"/>
                        <a:ea typeface="宋体" panose="02010600030101010101" pitchFamily="2" charset="-122"/>
                      </a:endParaRPr>
                    </a:p>
                  </a:txBody>
                  <a:tcPr marL="9842" marR="9842" marT="9842" marB="0" anchor="ctr" anchorCtr="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noFill/>
                  </a:tcPr>
                </a:tc>
              </a:tr>
            </a:tbl>
          </a:graphicData>
        </a:graphic>
      </p:graphicFrame>
    </p:spTree>
  </p:cSld>
  <p:clrMapOvr>
    <a:masterClrMapping/>
  </p:clrMapOvr>
  <p:transition spd="med">
    <p:pull/>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36270" y="513080"/>
            <a:ext cx="10949940" cy="5732145"/>
          </a:xfrm>
          <a:prstGeom prst="rect">
            <a:avLst/>
          </a:prstGeom>
          <a:noFill/>
        </p:spPr>
        <p:txBody>
          <a:bodyPr wrap="square" rtlCol="0">
            <a:noAutofit/>
          </a:bodyPr>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第七单元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两次世界大战、十月革命与</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国际秩序的演变</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aphicFrame>
        <p:nvGraphicFramePr>
          <p:cNvPr id="2" name="表格 1"/>
          <p:cNvGraphicFramePr/>
          <p:nvPr>
            <p:custDataLst>
              <p:tags r:id="rId1"/>
            </p:custDataLst>
          </p:nvPr>
        </p:nvGraphicFramePr>
        <p:xfrm>
          <a:off x="755015" y="564515"/>
          <a:ext cx="11062970" cy="3890010"/>
        </p:xfrm>
        <a:graphic>
          <a:graphicData uri="http://schemas.openxmlformats.org/drawingml/2006/table">
            <a:tbl>
              <a:tblPr/>
              <a:tblGrid>
                <a:gridCol w="2327910"/>
                <a:gridCol w="1088390"/>
                <a:gridCol w="810260"/>
                <a:gridCol w="6836410"/>
              </a:tblGrid>
              <a:tr h="619125">
                <a:tc rowSpan="3">
                  <a:txBody>
                    <a:bodyPr/>
                    <a:p>
                      <a:pPr marL="967740" indent="0">
                        <a:lnSpc>
                          <a:spcPct val="147000"/>
                        </a:lnSpc>
                        <a:spcBef>
                          <a:spcPct val="0"/>
                        </a:spcBef>
                        <a:spcAft>
                          <a:spcPct val="0"/>
                        </a:spcAft>
                      </a:pPr>
                      <a:endParaRPr lang="en-US" altLang="zh-CN" sz="1800" b="1">
                        <a:solidFill>
                          <a:srgbClr val="000000"/>
                        </a:solidFill>
                        <a:latin typeface="+mn-ea"/>
                        <a:cs typeface="+mn-ea"/>
                      </a:endParaRPr>
                    </a:p>
                    <a:p>
                      <a:pPr marL="967740" indent="0" algn="l" eaLnBrk="0" fontAlgn="base">
                        <a:lnSpc>
                          <a:spcPct val="147000"/>
                        </a:lnSpc>
                        <a:spcBef>
                          <a:spcPct val="0"/>
                        </a:spcBef>
                        <a:spcAft>
                          <a:spcPct val="0"/>
                        </a:spcAft>
                      </a:pPr>
                      <a:r>
                        <a:rPr lang="en-US" altLang="zh-CN" sz="1800" b="1">
                          <a:solidFill>
                            <a:srgbClr val="000000"/>
                          </a:solidFill>
                          <a:latin typeface="+mn-ea"/>
                          <a:cs typeface="+mn-ea"/>
                        </a:rPr>
                        <a:t> </a:t>
                      </a:r>
                      <a:endParaRPr lang="en-US" altLang="zh-CN" sz="1800" b="1">
                        <a:solidFill>
                          <a:srgbClr val="000000"/>
                        </a:solidFill>
                        <a:latin typeface="+mn-ea"/>
                        <a:cs typeface="+mn-ea"/>
                      </a:endParaRPr>
                    </a:p>
                    <a:p>
                      <a:pPr marL="138430" indent="0" algn="l" eaLnBrk="0" fontAlgn="base">
                        <a:spcBef>
                          <a:spcPts val="400"/>
                        </a:spcBef>
                        <a:spcAft>
                          <a:spcPct val="0"/>
                        </a:spcAft>
                      </a:pPr>
                      <a:r>
                        <a:rPr lang="zh-CN" sz="1800" b="1">
                          <a:solidFill>
                            <a:srgbClr val="000000"/>
                          </a:solidFill>
                          <a:latin typeface="+mn-ea"/>
                          <a:cs typeface="+mn-ea"/>
                        </a:rPr>
                        <a:t>勃列日涅夫改革</a:t>
                      </a:r>
                      <a:endParaRPr lang="zh-CN" sz="1800" b="1">
                        <a:solidFill>
                          <a:srgbClr val="000000"/>
                        </a:solidFill>
                        <a:latin typeface="+mn-ea"/>
                        <a:cs typeface="+mn-ea"/>
                      </a:endParaRPr>
                    </a:p>
                    <a:p>
                      <a:pPr marL="125095" indent="0" algn="l" eaLnBrk="0" fontAlgn="base">
                        <a:spcBef>
                          <a:spcPts val="300"/>
                        </a:spcBef>
                        <a:spcAft>
                          <a:spcPct val="0"/>
                        </a:spcAft>
                      </a:pPr>
                      <a:r>
                        <a:rPr lang="en-US" altLang="zh-CN" sz="1800" b="1">
                          <a:solidFill>
                            <a:srgbClr val="000000"/>
                          </a:solidFill>
                          <a:latin typeface="+mn-ea"/>
                          <a:cs typeface="+mn-ea"/>
                        </a:rPr>
                        <a:t>(1964—1982</a:t>
                      </a:r>
                      <a:r>
                        <a:rPr lang="zh-CN" sz="1800" b="1">
                          <a:solidFill>
                            <a:srgbClr val="000000"/>
                          </a:solidFill>
                          <a:latin typeface="+mn-ea"/>
                          <a:cs typeface="+mn-ea"/>
                        </a:rPr>
                        <a:t>年</a:t>
                      </a:r>
                      <a:r>
                        <a:rPr lang="en-US" altLang="zh-CN" sz="1800" b="1">
                          <a:solidFill>
                            <a:srgbClr val="000000"/>
                          </a:solidFill>
                          <a:latin typeface="+mn-ea"/>
                          <a:cs typeface="+mn-ea"/>
                        </a:rPr>
                        <a:t>)</a:t>
                      </a:r>
                      <a:endParaRPr lang="zh-CN" sz="1800" b="1">
                        <a:solidFill>
                          <a:srgbClr val="000000"/>
                        </a:solidFill>
                        <a:latin typeface="+mn-ea"/>
                        <a:cs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a:noFill/>
                    </a:lnB>
                    <a:solidFill>
                      <a:srgbClr val="D4EFFB"/>
                    </a:solidFill>
                  </a:tcPr>
                </a:tc>
                <a:tc rowSpan="2">
                  <a:txBody>
                    <a:bodyPr/>
                    <a:p>
                      <a:pPr marL="967740" indent="0" algn="l" eaLnBrk="0" fontAlgn="base">
                        <a:lnSpc>
                          <a:spcPct val="184000"/>
                        </a:lnSpc>
                        <a:spcBef>
                          <a:spcPct val="0"/>
                        </a:spcBef>
                        <a:spcAft>
                          <a:spcPct val="0"/>
                        </a:spcAft>
                      </a:pPr>
                      <a:r>
                        <a:rPr lang="en-US" altLang="zh-CN" sz="1800">
                          <a:solidFill>
                            <a:srgbClr val="000000"/>
                          </a:solidFill>
                          <a:latin typeface="+mn-ea"/>
                          <a:cs typeface="+mn-ea"/>
                        </a:rPr>
                        <a:t> </a:t>
                      </a:r>
                      <a:endParaRPr lang="en-US" altLang="zh-CN" sz="1800">
                        <a:solidFill>
                          <a:srgbClr val="000000"/>
                        </a:solidFill>
                        <a:latin typeface="+mn-ea"/>
                        <a:cs typeface="+mn-ea"/>
                      </a:endParaRPr>
                    </a:p>
                    <a:p>
                      <a:pPr marL="65405" indent="0" algn="l" eaLnBrk="0" fontAlgn="base">
                        <a:spcBef>
                          <a:spcPts val="400"/>
                        </a:spcBef>
                        <a:spcAft>
                          <a:spcPct val="0"/>
                        </a:spcAft>
                      </a:pPr>
                      <a:r>
                        <a:rPr lang="zh-CN" sz="1800">
                          <a:solidFill>
                            <a:srgbClr val="000000"/>
                          </a:solidFill>
                          <a:latin typeface="+mn-ea"/>
                          <a:cs typeface="+mn-ea"/>
                        </a:rPr>
                        <a:t>前期</a:t>
                      </a:r>
                      <a:endParaRPr lang="zh-CN" sz="18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80010" indent="0" algn="ctr" eaLnBrk="0" fontAlgn="base">
                        <a:spcBef>
                          <a:spcPts val="1600"/>
                        </a:spcBef>
                        <a:spcAft>
                          <a:spcPct val="0"/>
                        </a:spcAft>
                      </a:pPr>
                      <a:r>
                        <a:rPr lang="zh-CN" sz="1800">
                          <a:solidFill>
                            <a:srgbClr val="000000"/>
                          </a:solidFill>
                          <a:latin typeface="+mn-ea"/>
                        </a:rPr>
                        <a:t>内容</a:t>
                      </a:r>
                      <a:endParaRPr lang="zh-CN" sz="18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945" indent="0" algn="l" eaLnBrk="0" fontAlgn="base">
                        <a:spcBef>
                          <a:spcPts val="800"/>
                        </a:spcBef>
                        <a:spcAft>
                          <a:spcPct val="0"/>
                        </a:spcAft>
                      </a:pPr>
                      <a:r>
                        <a:rPr lang="zh-CN" sz="1800">
                          <a:solidFill>
                            <a:srgbClr val="000000"/>
                          </a:solidFill>
                          <a:latin typeface="+mn-ea"/>
                          <a:cs typeface="+mn-ea"/>
                        </a:rPr>
                        <a:t>在工业领域推行</a:t>
                      </a:r>
                      <a:r>
                        <a:rPr lang="zh-CN" altLang="en-US" sz="1800">
                          <a:solidFill>
                            <a:srgbClr val="000000"/>
                          </a:solidFill>
                          <a:latin typeface="+mn-ea"/>
                          <a:cs typeface="+mn-ea"/>
                        </a:rPr>
                        <a:t>“</a:t>
                      </a:r>
                      <a:r>
                        <a:rPr lang="zh-CN" sz="1800">
                          <a:solidFill>
                            <a:srgbClr val="000000"/>
                          </a:solidFill>
                          <a:latin typeface="+mn-ea"/>
                          <a:cs typeface="+mn-ea"/>
                        </a:rPr>
                        <a:t>新经济体制</a:t>
                      </a:r>
                      <a:r>
                        <a:rPr lang="zh-CN" altLang="en-US" sz="1800">
                          <a:solidFill>
                            <a:srgbClr val="000000"/>
                          </a:solidFill>
                          <a:latin typeface="+mn-ea"/>
                          <a:cs typeface="+mn-ea"/>
                        </a:rPr>
                        <a:t>”</a:t>
                      </a:r>
                      <a:r>
                        <a:rPr lang="zh-CN" sz="1800">
                          <a:solidFill>
                            <a:srgbClr val="000000"/>
                          </a:solidFill>
                          <a:latin typeface="+mn-ea"/>
                          <a:cs typeface="+mn-ea"/>
                        </a:rPr>
                        <a:t>改革</a:t>
                      </a:r>
                      <a:r>
                        <a:rPr lang="en-US" sz="1800">
                          <a:solidFill>
                            <a:srgbClr val="000000"/>
                          </a:solidFill>
                          <a:latin typeface="+mn-ea"/>
                          <a:cs typeface="+mn-ea"/>
                        </a:rPr>
                        <a:t>，</a:t>
                      </a:r>
                      <a:r>
                        <a:rPr lang="zh-CN" sz="1800">
                          <a:solidFill>
                            <a:srgbClr val="000000"/>
                          </a:solidFill>
                          <a:latin typeface="+mn-ea"/>
                          <a:cs typeface="+mn-ea"/>
                        </a:rPr>
                        <a:t>扩大企业自主权</a:t>
                      </a:r>
                      <a:r>
                        <a:rPr lang="en-US" sz="1800">
                          <a:solidFill>
                            <a:srgbClr val="000000"/>
                          </a:solidFill>
                          <a:latin typeface="+mn-ea"/>
                          <a:cs typeface="+mn-ea"/>
                        </a:rPr>
                        <a:t>，</a:t>
                      </a:r>
                      <a:r>
                        <a:rPr lang="zh-CN" sz="1800">
                          <a:solidFill>
                            <a:srgbClr val="000000"/>
                          </a:solidFill>
                          <a:latin typeface="+mn-ea"/>
                          <a:cs typeface="+mn-ea"/>
                        </a:rPr>
                        <a:t>利用奖金等经济杠杆促进企业改善管理、提高效益</a:t>
                      </a:r>
                      <a:r>
                        <a:rPr lang="en-US" sz="1800">
                          <a:solidFill>
                            <a:srgbClr val="000000"/>
                          </a:solidFill>
                          <a:latin typeface="+mn-ea"/>
                          <a:cs typeface="+mn-ea"/>
                        </a:rPr>
                        <a:t>；</a:t>
                      </a:r>
                      <a:r>
                        <a:rPr lang="zh-CN" sz="1800">
                          <a:solidFill>
                            <a:srgbClr val="000000"/>
                          </a:solidFill>
                          <a:latin typeface="+mn-ea"/>
                          <a:cs typeface="+mn-ea"/>
                        </a:rPr>
                        <a:t>注重发展重工业</a:t>
                      </a:r>
                      <a:endParaRPr lang="zh-CN" sz="18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29527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tcPr>
                </a:tc>
                <a:tc vMerge="1">
                  <a:tcP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a:txBody>
                    <a:bodyPr/>
                    <a:p>
                      <a:pPr marL="65405" indent="0" algn="ctr" eaLnBrk="0" fontAlgn="base">
                        <a:spcBef>
                          <a:spcPts val="500"/>
                        </a:spcBef>
                        <a:spcAft>
                          <a:spcPct val="0"/>
                        </a:spcAft>
                      </a:pPr>
                      <a:r>
                        <a:rPr lang="zh-CN" sz="1800">
                          <a:solidFill>
                            <a:srgbClr val="000000"/>
                          </a:solidFill>
                          <a:latin typeface="+mn-ea"/>
                        </a:rPr>
                        <a:t>评价</a:t>
                      </a:r>
                      <a:endParaRPr lang="zh-CN" sz="18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73025" indent="0" algn="l" eaLnBrk="0" fontAlgn="base">
                        <a:spcBef>
                          <a:spcPts val="500"/>
                        </a:spcBef>
                        <a:spcAft>
                          <a:spcPct val="0"/>
                        </a:spcAft>
                      </a:pPr>
                      <a:r>
                        <a:rPr lang="zh-CN" sz="1800">
                          <a:solidFill>
                            <a:srgbClr val="000000"/>
                          </a:solidFill>
                          <a:latin typeface="+mn-ea"/>
                        </a:rPr>
                        <a:t>只是对传统体制的修修补补</a:t>
                      </a:r>
                      <a:r>
                        <a:rPr lang="en-US" sz="1800">
                          <a:solidFill>
                            <a:srgbClr val="000000"/>
                          </a:solidFill>
                          <a:latin typeface="+mn-ea"/>
                        </a:rPr>
                        <a:t>，</a:t>
                      </a:r>
                      <a:r>
                        <a:rPr lang="zh-CN" sz="1800">
                          <a:solidFill>
                            <a:srgbClr val="000000"/>
                          </a:solidFill>
                          <a:latin typeface="+mn-ea"/>
                        </a:rPr>
                        <a:t>效果有限</a:t>
                      </a:r>
                      <a:endParaRPr lang="zh-CN" sz="18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4579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a:noFill/>
                    </a:lnB>
                  </a:tcPr>
                </a:tc>
                <a:tc>
                  <a:txBody>
                    <a:bodyPr/>
                    <a:p>
                      <a:pPr marL="967740" indent="0" algn="l" eaLnBrk="0" fontAlgn="base">
                        <a:spcBef>
                          <a:spcPct val="0"/>
                        </a:spcBef>
                        <a:spcAft>
                          <a:spcPct val="0"/>
                        </a:spcAft>
                      </a:pPr>
                      <a:r>
                        <a:rPr lang="en-US" altLang="zh-CN" sz="1800">
                          <a:solidFill>
                            <a:srgbClr val="000000"/>
                          </a:solidFill>
                          <a:latin typeface="+mn-ea"/>
                          <a:cs typeface="+mn-ea"/>
                        </a:rPr>
                        <a:t> </a:t>
                      </a:r>
                      <a:endParaRPr lang="en-US" altLang="zh-CN" sz="1800">
                        <a:solidFill>
                          <a:srgbClr val="000000"/>
                        </a:solidFill>
                        <a:latin typeface="+mn-ea"/>
                        <a:cs typeface="+mn-ea"/>
                      </a:endParaRPr>
                    </a:p>
                    <a:p>
                      <a:pPr marL="65405" indent="0" algn="l" eaLnBrk="0" fontAlgn="base">
                        <a:spcBef>
                          <a:spcPts val="400"/>
                        </a:spcBef>
                        <a:spcAft>
                          <a:spcPct val="0"/>
                        </a:spcAft>
                      </a:pPr>
                      <a:r>
                        <a:rPr lang="zh-CN" sz="1800">
                          <a:solidFill>
                            <a:srgbClr val="000000"/>
                          </a:solidFill>
                          <a:latin typeface="+mn-ea"/>
                          <a:cs typeface="+mn-ea"/>
                        </a:rPr>
                        <a:t>后期</a:t>
                      </a:r>
                      <a:endParaRPr lang="zh-CN" sz="18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gridSpan="2">
                  <a:txBody>
                    <a:bodyPr/>
                    <a:p>
                      <a:pPr marL="67310" indent="0" algn="l" eaLnBrk="0" fontAlgn="base">
                        <a:spcBef>
                          <a:spcPts val="800"/>
                        </a:spcBef>
                        <a:spcAft>
                          <a:spcPct val="0"/>
                        </a:spcAft>
                      </a:pPr>
                      <a:r>
                        <a:rPr lang="zh-CN" sz="1800">
                          <a:solidFill>
                            <a:srgbClr val="000000"/>
                          </a:solidFill>
                          <a:latin typeface="+mn-ea"/>
                        </a:rPr>
                        <a:t>热衷于树立个人迷信</a:t>
                      </a:r>
                      <a:r>
                        <a:rPr lang="en-US" sz="1800">
                          <a:solidFill>
                            <a:srgbClr val="000000"/>
                          </a:solidFill>
                          <a:latin typeface="+mn-ea"/>
                        </a:rPr>
                        <a:t>，</a:t>
                      </a:r>
                      <a:r>
                        <a:rPr lang="zh-CN" sz="1800">
                          <a:solidFill>
                            <a:srgbClr val="000000"/>
                          </a:solidFill>
                          <a:latin typeface="+mn-ea"/>
                        </a:rPr>
                        <a:t>专断作风日趋严重</a:t>
                      </a:r>
                      <a:r>
                        <a:rPr lang="en-US" sz="1800">
                          <a:solidFill>
                            <a:srgbClr val="000000"/>
                          </a:solidFill>
                          <a:latin typeface="+mn-ea"/>
                        </a:rPr>
                        <a:t>；</a:t>
                      </a:r>
                      <a:r>
                        <a:rPr lang="zh-CN" sz="1800">
                          <a:solidFill>
                            <a:srgbClr val="000000"/>
                          </a:solidFill>
                          <a:latin typeface="+mn-ea"/>
                        </a:rPr>
                        <a:t>各项工作缺乏活力</a:t>
                      </a:r>
                      <a:r>
                        <a:rPr lang="en-US" sz="1800">
                          <a:solidFill>
                            <a:srgbClr val="000000"/>
                          </a:solidFill>
                          <a:latin typeface="+mn-ea"/>
                        </a:rPr>
                        <a:t>，</a:t>
                      </a:r>
                      <a:r>
                        <a:rPr lang="zh-CN" sz="1800">
                          <a:solidFill>
                            <a:srgbClr val="000000"/>
                          </a:solidFill>
                          <a:latin typeface="+mn-ea"/>
                        </a:rPr>
                        <a:t>社会矛盾丛生</a:t>
                      </a:r>
                      <a:r>
                        <a:rPr lang="en-US" sz="1800">
                          <a:solidFill>
                            <a:srgbClr val="000000"/>
                          </a:solidFill>
                          <a:latin typeface="+mn-ea"/>
                        </a:rPr>
                        <a:t>，</a:t>
                      </a:r>
                      <a:r>
                        <a:rPr lang="zh-CN" sz="1800">
                          <a:solidFill>
                            <a:srgbClr val="000000"/>
                          </a:solidFill>
                          <a:latin typeface="+mn-ea"/>
                        </a:rPr>
                        <a:t>发展缓慢</a:t>
                      </a:r>
                      <a:endParaRPr lang="zh-CN" sz="18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tcPr>
                </a:tc>
              </a:tr>
              <a:tr h="591185">
                <a:tc rowSpan="3">
                  <a:txBody>
                    <a:bodyPr/>
                    <a:p>
                      <a:pPr marL="967740" indent="0" algn="l" eaLnBrk="0" fontAlgn="base">
                        <a:lnSpc>
                          <a:spcPct val="149000"/>
                        </a:lnSpc>
                        <a:spcBef>
                          <a:spcPct val="0"/>
                        </a:spcBef>
                        <a:spcAft>
                          <a:spcPct val="0"/>
                        </a:spcAft>
                      </a:pPr>
                      <a:r>
                        <a:rPr lang="en-US" altLang="zh-CN" sz="1800" b="1">
                          <a:solidFill>
                            <a:srgbClr val="000000"/>
                          </a:solidFill>
                          <a:latin typeface="+mn-ea"/>
                          <a:cs typeface="+mn-ea"/>
                        </a:rPr>
                        <a:t> </a:t>
                      </a:r>
                      <a:endParaRPr lang="en-US" altLang="zh-CN" sz="1800" b="1">
                        <a:solidFill>
                          <a:srgbClr val="000000"/>
                        </a:solidFill>
                        <a:latin typeface="+mn-ea"/>
                        <a:cs typeface="+mn-ea"/>
                      </a:endParaRPr>
                    </a:p>
                    <a:p>
                      <a:pPr marL="967740" indent="0" algn="l" eaLnBrk="0" fontAlgn="base">
                        <a:lnSpc>
                          <a:spcPct val="149000"/>
                        </a:lnSpc>
                        <a:spcBef>
                          <a:spcPct val="0"/>
                        </a:spcBef>
                        <a:spcAft>
                          <a:spcPct val="0"/>
                        </a:spcAft>
                      </a:pPr>
                      <a:r>
                        <a:rPr lang="en-US" altLang="zh-CN" sz="1800" b="1">
                          <a:solidFill>
                            <a:srgbClr val="000000"/>
                          </a:solidFill>
                          <a:latin typeface="+mn-ea"/>
                          <a:cs typeface="+mn-ea"/>
                        </a:rPr>
                        <a:t> </a:t>
                      </a:r>
                      <a:endParaRPr lang="en-US" altLang="zh-CN" sz="1800" b="1">
                        <a:solidFill>
                          <a:srgbClr val="000000"/>
                        </a:solidFill>
                        <a:latin typeface="+mn-ea"/>
                        <a:cs typeface="+mn-ea"/>
                      </a:endParaRPr>
                    </a:p>
                    <a:p>
                      <a:pPr marL="135255" indent="0" algn="l" eaLnBrk="0" fontAlgn="base">
                        <a:spcBef>
                          <a:spcPts val="400"/>
                        </a:spcBef>
                        <a:spcAft>
                          <a:spcPct val="0"/>
                        </a:spcAft>
                      </a:pPr>
                      <a:r>
                        <a:rPr lang="zh-CN" sz="1800" b="1">
                          <a:solidFill>
                            <a:srgbClr val="000000"/>
                          </a:solidFill>
                          <a:latin typeface="+mn-ea"/>
                          <a:cs typeface="+mn-ea"/>
                        </a:rPr>
                        <a:t>戈尔巴乔夫改革</a:t>
                      </a:r>
                      <a:endParaRPr lang="zh-CN" sz="1800" b="1">
                        <a:solidFill>
                          <a:srgbClr val="000000"/>
                        </a:solidFill>
                        <a:latin typeface="+mn-ea"/>
                        <a:cs typeface="+mn-ea"/>
                      </a:endParaRPr>
                    </a:p>
                    <a:p>
                      <a:pPr marL="125095" indent="0" algn="l" eaLnBrk="0" fontAlgn="base">
                        <a:spcBef>
                          <a:spcPts val="300"/>
                        </a:spcBef>
                        <a:spcAft>
                          <a:spcPct val="0"/>
                        </a:spcAft>
                      </a:pPr>
                      <a:r>
                        <a:rPr lang="en-US" altLang="zh-CN" sz="1800" b="1">
                          <a:solidFill>
                            <a:srgbClr val="000000"/>
                          </a:solidFill>
                          <a:latin typeface="+mn-ea"/>
                          <a:cs typeface="+mn-ea"/>
                        </a:rPr>
                        <a:t>(1985—1991</a:t>
                      </a:r>
                      <a:r>
                        <a:rPr lang="zh-CN" sz="1800" b="1">
                          <a:solidFill>
                            <a:srgbClr val="000000"/>
                          </a:solidFill>
                          <a:latin typeface="+mn-ea"/>
                          <a:cs typeface="+mn-ea"/>
                        </a:rPr>
                        <a:t>年</a:t>
                      </a:r>
                      <a:r>
                        <a:rPr lang="en-US" altLang="zh-CN" sz="1800" b="1">
                          <a:solidFill>
                            <a:srgbClr val="000000"/>
                          </a:solidFill>
                          <a:latin typeface="+mn-ea"/>
                          <a:cs typeface="+mn-ea"/>
                        </a:rPr>
                        <a:t>)</a:t>
                      </a:r>
                      <a:endParaRPr lang="zh-CN" sz="1800" b="1">
                        <a:solidFill>
                          <a:srgbClr val="000000"/>
                        </a:solidFill>
                        <a:latin typeface="+mn-ea"/>
                        <a:cs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a:noFill/>
                    </a:lnT>
                    <a:lnB w="3175" cap="flat" cmpd="sng">
                      <a:solidFill>
                        <a:srgbClr val="000000"/>
                      </a:solidFill>
                      <a:prstDash val="solid"/>
                      <a:headEnd type="none" w="med" len="med"/>
                      <a:tailEnd type="none" w="med" len="med"/>
                    </a:lnB>
                    <a:solidFill>
                      <a:srgbClr val="D4EFFB"/>
                    </a:solidFill>
                  </a:tcPr>
                </a:tc>
                <a:tc>
                  <a:txBody>
                    <a:bodyPr/>
                    <a:p>
                      <a:pPr marL="65405" indent="0" algn="l" eaLnBrk="0" fontAlgn="base">
                        <a:spcBef>
                          <a:spcPts val="600"/>
                        </a:spcBef>
                        <a:spcAft>
                          <a:spcPct val="0"/>
                        </a:spcAft>
                      </a:pPr>
                      <a:r>
                        <a:rPr lang="zh-CN" sz="1800">
                          <a:solidFill>
                            <a:srgbClr val="000000"/>
                          </a:solidFill>
                          <a:latin typeface="+mn-ea"/>
                        </a:rPr>
                        <a:t>前期</a:t>
                      </a:r>
                      <a:endParaRPr lang="zh-CN" sz="18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310" indent="0" algn="ctr" eaLnBrk="0" fontAlgn="base">
                        <a:spcBef>
                          <a:spcPts val="600"/>
                        </a:spcBef>
                        <a:spcAft>
                          <a:spcPct val="0"/>
                        </a:spcAft>
                      </a:pPr>
                      <a:r>
                        <a:rPr lang="zh-CN" sz="1800">
                          <a:solidFill>
                            <a:srgbClr val="000000"/>
                          </a:solidFill>
                          <a:latin typeface="+mn-ea"/>
                        </a:rPr>
                        <a:t>经济</a:t>
                      </a:r>
                      <a:endParaRPr lang="zh-CN" sz="18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81280" indent="0" algn="l" eaLnBrk="0" fontAlgn="base">
                        <a:spcBef>
                          <a:spcPts val="600"/>
                        </a:spcBef>
                        <a:spcAft>
                          <a:spcPct val="0"/>
                        </a:spcAft>
                      </a:pPr>
                      <a:r>
                        <a:rPr lang="zh-CN" sz="1800">
                          <a:solidFill>
                            <a:srgbClr val="000000"/>
                          </a:solidFill>
                          <a:latin typeface="+mn-ea"/>
                        </a:rPr>
                        <a:t>内容</a:t>
                      </a:r>
                      <a:r>
                        <a:rPr lang="en-US" altLang="zh-CN" sz="1800">
                          <a:solidFill>
                            <a:srgbClr val="000000"/>
                          </a:solidFill>
                          <a:latin typeface="+mn-ea"/>
                        </a:rPr>
                        <a:t>：</a:t>
                      </a:r>
                      <a:r>
                        <a:rPr lang="zh-CN" altLang="en-US" sz="1800">
                          <a:solidFill>
                            <a:srgbClr val="000000"/>
                          </a:solidFill>
                          <a:latin typeface="+mn-ea"/>
                        </a:rPr>
                        <a:t>承认市场调节在社会主义经济中的作用</a:t>
                      </a:r>
                      <a:r>
                        <a:rPr lang="en-US" altLang="zh-CN" sz="1800">
                          <a:solidFill>
                            <a:srgbClr val="000000"/>
                          </a:solidFill>
                          <a:latin typeface="+mn-ea"/>
                        </a:rPr>
                        <a:t>；</a:t>
                      </a:r>
                      <a:r>
                        <a:rPr lang="zh-CN" altLang="en-US" sz="1800">
                          <a:solidFill>
                            <a:srgbClr val="000000"/>
                          </a:solidFill>
                          <a:latin typeface="+mn-ea"/>
                        </a:rPr>
                        <a:t>结果</a:t>
                      </a:r>
                      <a:r>
                        <a:rPr lang="en-US" altLang="zh-CN" sz="1800">
                          <a:solidFill>
                            <a:srgbClr val="000000"/>
                          </a:solidFill>
                          <a:latin typeface="+mn-ea"/>
                        </a:rPr>
                        <a:t>：</a:t>
                      </a:r>
                      <a:r>
                        <a:rPr lang="zh-CN" altLang="en-US" sz="1800">
                          <a:solidFill>
                            <a:srgbClr val="000000"/>
                          </a:solidFill>
                          <a:latin typeface="+mn-ea"/>
                        </a:rPr>
                        <a:t>收效甚微</a:t>
                      </a:r>
                      <a:endParaRPr lang="zh-CN" altLang="en-US" sz="18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4833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tcPr>
                </a:tc>
                <a:tc rowSpan="2">
                  <a:txBody>
                    <a:bodyPr/>
                    <a:p>
                      <a:pPr marL="967740" indent="0" algn="l" eaLnBrk="0" fontAlgn="base">
                        <a:lnSpc>
                          <a:spcPct val="115000"/>
                        </a:lnSpc>
                        <a:spcBef>
                          <a:spcPct val="0"/>
                        </a:spcBef>
                        <a:spcAft>
                          <a:spcPct val="0"/>
                        </a:spcAft>
                      </a:pPr>
                      <a:r>
                        <a:rPr lang="en-US" altLang="zh-CN" sz="1800">
                          <a:solidFill>
                            <a:srgbClr val="000000"/>
                          </a:solidFill>
                          <a:latin typeface="+mn-ea"/>
                          <a:cs typeface="+mn-ea"/>
                        </a:rPr>
                        <a:t> </a:t>
                      </a:r>
                      <a:endParaRPr lang="en-US" altLang="zh-CN" sz="1800">
                        <a:solidFill>
                          <a:srgbClr val="000000"/>
                        </a:solidFill>
                        <a:latin typeface="+mn-ea"/>
                        <a:cs typeface="+mn-ea"/>
                      </a:endParaRPr>
                    </a:p>
                    <a:p>
                      <a:pPr marL="967740" indent="0" algn="l" eaLnBrk="0" fontAlgn="base">
                        <a:lnSpc>
                          <a:spcPct val="116000"/>
                        </a:lnSpc>
                        <a:spcBef>
                          <a:spcPct val="0"/>
                        </a:spcBef>
                        <a:spcAft>
                          <a:spcPct val="0"/>
                        </a:spcAft>
                      </a:pPr>
                      <a:r>
                        <a:rPr lang="en-US" altLang="zh-CN" sz="1800">
                          <a:solidFill>
                            <a:srgbClr val="000000"/>
                          </a:solidFill>
                          <a:latin typeface="+mn-ea"/>
                          <a:cs typeface="+mn-ea"/>
                        </a:rPr>
                        <a:t> </a:t>
                      </a:r>
                      <a:endParaRPr lang="en-US" altLang="zh-CN" sz="1800">
                        <a:solidFill>
                          <a:srgbClr val="000000"/>
                        </a:solidFill>
                        <a:latin typeface="+mn-ea"/>
                        <a:cs typeface="+mn-ea"/>
                      </a:endParaRPr>
                    </a:p>
                    <a:p>
                      <a:pPr marL="65405" indent="0" algn="l" eaLnBrk="0" fontAlgn="base">
                        <a:spcBef>
                          <a:spcPts val="400"/>
                        </a:spcBef>
                        <a:spcAft>
                          <a:spcPct val="0"/>
                        </a:spcAft>
                      </a:pPr>
                      <a:r>
                        <a:rPr lang="zh-CN" sz="1800">
                          <a:solidFill>
                            <a:srgbClr val="000000"/>
                          </a:solidFill>
                          <a:latin typeface="+mn-ea"/>
                          <a:cs typeface="+mn-ea"/>
                        </a:rPr>
                        <a:t>后期</a:t>
                      </a:r>
                      <a:endParaRPr lang="zh-CN" sz="18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967740" indent="0" algn="ctr" eaLnBrk="0" fontAlgn="base">
                        <a:lnSpc>
                          <a:spcPct val="101000"/>
                        </a:lnSpc>
                        <a:spcBef>
                          <a:spcPct val="0"/>
                        </a:spcBef>
                        <a:spcAft>
                          <a:spcPct val="0"/>
                        </a:spcAft>
                      </a:pPr>
                      <a:r>
                        <a:rPr lang="en-US" altLang="zh-CN" sz="1800">
                          <a:solidFill>
                            <a:srgbClr val="000000"/>
                          </a:solidFill>
                          <a:latin typeface="+mn-ea"/>
                          <a:cs typeface="+mn-ea"/>
                        </a:rPr>
                        <a:t> </a:t>
                      </a:r>
                      <a:endParaRPr lang="en-US" altLang="zh-CN" sz="1800">
                        <a:solidFill>
                          <a:srgbClr val="000000"/>
                        </a:solidFill>
                        <a:latin typeface="+mn-ea"/>
                        <a:cs typeface="+mn-ea"/>
                      </a:endParaRPr>
                    </a:p>
                    <a:p>
                      <a:pPr marL="66675" indent="0" algn="ctr" eaLnBrk="0" fontAlgn="base">
                        <a:spcBef>
                          <a:spcPts val="400"/>
                        </a:spcBef>
                        <a:spcAft>
                          <a:spcPct val="0"/>
                        </a:spcAft>
                      </a:pPr>
                      <a:r>
                        <a:rPr lang="zh-CN" sz="1800">
                          <a:solidFill>
                            <a:srgbClr val="000000"/>
                          </a:solidFill>
                          <a:latin typeface="+mn-ea"/>
                          <a:cs typeface="+mn-ea"/>
                        </a:rPr>
                        <a:t>政治</a:t>
                      </a:r>
                      <a:endParaRPr lang="zh-CN" sz="18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7945" indent="0" algn="l" eaLnBrk="0" fontAlgn="base">
                        <a:spcBef>
                          <a:spcPts val="800"/>
                        </a:spcBef>
                        <a:spcAft>
                          <a:spcPct val="0"/>
                        </a:spcAft>
                      </a:pPr>
                      <a:r>
                        <a:rPr lang="zh-CN" sz="1800">
                          <a:solidFill>
                            <a:srgbClr val="000000"/>
                          </a:solidFill>
                          <a:latin typeface="+mn-ea"/>
                          <a:cs typeface="+mn-ea"/>
                        </a:rPr>
                        <a:t>取消苏共领导地位</a:t>
                      </a:r>
                      <a:r>
                        <a:rPr lang="en-US" sz="1800">
                          <a:solidFill>
                            <a:srgbClr val="000000"/>
                          </a:solidFill>
                          <a:latin typeface="+mn-ea"/>
                          <a:cs typeface="+mn-ea"/>
                        </a:rPr>
                        <a:t>，</a:t>
                      </a:r>
                      <a:r>
                        <a:rPr lang="zh-CN" sz="1800">
                          <a:solidFill>
                            <a:srgbClr val="000000"/>
                          </a:solidFill>
                          <a:latin typeface="+mn-ea"/>
                          <a:cs typeface="+mn-ea"/>
                        </a:rPr>
                        <a:t>放弃社会主义制度</a:t>
                      </a:r>
                      <a:r>
                        <a:rPr lang="en-US" sz="1800">
                          <a:solidFill>
                            <a:srgbClr val="000000"/>
                          </a:solidFill>
                          <a:latin typeface="+mn-ea"/>
                          <a:cs typeface="+mn-ea"/>
                        </a:rPr>
                        <a:t>，</a:t>
                      </a:r>
                      <a:r>
                        <a:rPr lang="zh-CN" sz="1800">
                          <a:solidFill>
                            <a:srgbClr val="000000"/>
                          </a:solidFill>
                          <a:latin typeface="+mn-ea"/>
                          <a:cs typeface="+mn-ea"/>
                        </a:rPr>
                        <a:t>实行议会制、总统制和多党制</a:t>
                      </a:r>
                      <a:r>
                        <a:rPr lang="en-US" sz="1800">
                          <a:solidFill>
                            <a:srgbClr val="000000"/>
                          </a:solidFill>
                          <a:latin typeface="+mn-ea"/>
                          <a:cs typeface="+mn-ea"/>
                        </a:rPr>
                        <a:t>；</a:t>
                      </a:r>
                      <a:r>
                        <a:rPr lang="zh-CN" sz="1800">
                          <a:solidFill>
                            <a:srgbClr val="000000"/>
                          </a:solidFill>
                          <a:latin typeface="+mn-ea"/>
                          <a:cs typeface="+mn-ea"/>
                        </a:rPr>
                        <a:t>在意识形态上抛弃马克思主义指导</a:t>
                      </a:r>
                      <a:r>
                        <a:rPr lang="en-US" sz="1800">
                          <a:solidFill>
                            <a:srgbClr val="000000"/>
                          </a:solidFill>
                          <a:latin typeface="+mn-ea"/>
                          <a:cs typeface="+mn-ea"/>
                        </a:rPr>
                        <a:t>，</a:t>
                      </a:r>
                      <a:r>
                        <a:rPr lang="zh-CN" sz="1800">
                          <a:solidFill>
                            <a:srgbClr val="000000"/>
                          </a:solidFill>
                          <a:latin typeface="+mn-ea"/>
                          <a:cs typeface="+mn-ea"/>
                        </a:rPr>
                        <a:t>实行</a:t>
                      </a:r>
                      <a:r>
                        <a:rPr lang="zh-CN" altLang="en-US" sz="1800">
                          <a:solidFill>
                            <a:srgbClr val="000000"/>
                          </a:solidFill>
                          <a:latin typeface="+mn-ea"/>
                          <a:cs typeface="+mn-ea"/>
                        </a:rPr>
                        <a:t>“</a:t>
                      </a:r>
                      <a:r>
                        <a:rPr lang="zh-CN" sz="1800">
                          <a:solidFill>
                            <a:srgbClr val="000000"/>
                          </a:solidFill>
                          <a:latin typeface="+mn-ea"/>
                          <a:cs typeface="+mn-ea"/>
                        </a:rPr>
                        <a:t>多元化</a:t>
                      </a:r>
                      <a:r>
                        <a:rPr lang="zh-CN" altLang="en-US" sz="1800">
                          <a:solidFill>
                            <a:srgbClr val="000000"/>
                          </a:solidFill>
                          <a:latin typeface="+mn-ea"/>
                          <a:cs typeface="+mn-ea"/>
                        </a:rPr>
                        <a:t>”</a:t>
                      </a:r>
                      <a:endParaRPr lang="zh-CN" altLang="en-US" sz="18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653415">
                <a:tc vMerge="1">
                  <a:tcPr>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vMerge="1">
                  <a:tcPr>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B w="3175" cap="flat" cmpd="sng">
                      <a:solidFill>
                        <a:srgbClr val="000000"/>
                      </a:solidFill>
                      <a:prstDash val="solid"/>
                      <a:headEnd type="none" w="med" len="med"/>
                      <a:tailEnd type="none" w="med" len="med"/>
                    </a:lnB>
                  </a:tcPr>
                </a:tc>
                <a:tc>
                  <a:txBody>
                    <a:bodyPr/>
                    <a:p>
                      <a:pPr marL="967740" indent="0" algn="ctr" eaLnBrk="0" fontAlgn="base">
                        <a:lnSpc>
                          <a:spcPct val="103000"/>
                        </a:lnSpc>
                        <a:spcBef>
                          <a:spcPct val="0"/>
                        </a:spcBef>
                        <a:spcAft>
                          <a:spcPct val="0"/>
                        </a:spcAft>
                      </a:pPr>
                      <a:r>
                        <a:rPr lang="en-US" altLang="zh-CN" sz="1800">
                          <a:solidFill>
                            <a:srgbClr val="000000"/>
                          </a:solidFill>
                          <a:latin typeface="+mn-ea"/>
                          <a:cs typeface="+mn-ea"/>
                        </a:rPr>
                        <a:t> </a:t>
                      </a:r>
                      <a:endParaRPr lang="en-US" altLang="zh-CN" sz="1800">
                        <a:solidFill>
                          <a:srgbClr val="000000"/>
                        </a:solidFill>
                        <a:latin typeface="+mn-ea"/>
                        <a:cs typeface="+mn-ea"/>
                      </a:endParaRPr>
                    </a:p>
                    <a:p>
                      <a:pPr marL="66040" indent="0" algn="ctr" eaLnBrk="0" fontAlgn="base">
                        <a:spcBef>
                          <a:spcPts val="400"/>
                        </a:spcBef>
                        <a:spcAft>
                          <a:spcPct val="0"/>
                        </a:spcAft>
                      </a:pPr>
                      <a:r>
                        <a:rPr lang="zh-CN" sz="1800">
                          <a:solidFill>
                            <a:srgbClr val="000000"/>
                          </a:solidFill>
                          <a:latin typeface="+mn-ea"/>
                          <a:cs typeface="+mn-ea"/>
                        </a:rPr>
                        <a:t>结果</a:t>
                      </a:r>
                      <a:endParaRPr lang="zh-CN" sz="18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6675" indent="0" algn="l" eaLnBrk="0" fontAlgn="base">
                        <a:spcBef>
                          <a:spcPts val="800"/>
                        </a:spcBef>
                        <a:spcAft>
                          <a:spcPct val="0"/>
                        </a:spcAft>
                      </a:pPr>
                      <a:r>
                        <a:rPr lang="zh-CN" sz="1800">
                          <a:solidFill>
                            <a:srgbClr val="000000"/>
                          </a:solidFill>
                          <a:latin typeface="+mn-ea"/>
                        </a:rPr>
                        <a:t>造成思想混乱</a:t>
                      </a:r>
                      <a:r>
                        <a:rPr lang="en-US" sz="1800">
                          <a:solidFill>
                            <a:srgbClr val="000000"/>
                          </a:solidFill>
                          <a:latin typeface="+mn-ea"/>
                        </a:rPr>
                        <a:t>，</a:t>
                      </a:r>
                      <a:r>
                        <a:rPr lang="zh-CN" sz="1800">
                          <a:solidFill>
                            <a:srgbClr val="000000"/>
                          </a:solidFill>
                          <a:latin typeface="+mn-ea"/>
                        </a:rPr>
                        <a:t>民族分离主义随之兴起</a:t>
                      </a:r>
                      <a:r>
                        <a:rPr lang="en-US" sz="1800">
                          <a:solidFill>
                            <a:srgbClr val="000000"/>
                          </a:solidFill>
                          <a:latin typeface="+mn-ea"/>
                        </a:rPr>
                        <a:t>；</a:t>
                      </a:r>
                      <a:r>
                        <a:rPr lang="zh-CN" sz="1800">
                          <a:solidFill>
                            <a:srgbClr val="000000"/>
                          </a:solidFill>
                          <a:latin typeface="+mn-ea"/>
                        </a:rPr>
                        <a:t>最终导致苏联解体</a:t>
                      </a:r>
                      <a:r>
                        <a:rPr lang="en-US" sz="1800">
                          <a:solidFill>
                            <a:srgbClr val="000000"/>
                          </a:solidFill>
                          <a:latin typeface="+mn-ea"/>
                        </a:rPr>
                        <a:t>；</a:t>
                      </a:r>
                      <a:r>
                        <a:rPr lang="zh-CN" sz="1800">
                          <a:solidFill>
                            <a:srgbClr val="000000"/>
                          </a:solidFill>
                          <a:latin typeface="+mn-ea"/>
                        </a:rPr>
                        <a:t>突破了斯大林模式</a:t>
                      </a:r>
                      <a:r>
                        <a:rPr lang="en-US" sz="1800">
                          <a:solidFill>
                            <a:srgbClr val="000000"/>
                          </a:solidFill>
                          <a:latin typeface="+mn-ea"/>
                        </a:rPr>
                        <a:t>，</a:t>
                      </a:r>
                      <a:r>
                        <a:rPr lang="zh-CN" sz="1800">
                          <a:solidFill>
                            <a:srgbClr val="000000"/>
                          </a:solidFill>
                          <a:latin typeface="+mn-ea"/>
                        </a:rPr>
                        <a:t>从根本上否定科学社会主义</a:t>
                      </a:r>
                      <a:endParaRPr lang="zh-CN" sz="1800">
                        <a:solidFill>
                          <a:srgbClr val="000000"/>
                        </a:solidFill>
                        <a:latin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436880">
                <a:tc gridSpan="4">
                  <a:txBody>
                    <a:bodyPr/>
                    <a:p>
                      <a:pPr marL="63500" indent="0" algn="l" eaLnBrk="0" fontAlgn="base">
                        <a:spcBef>
                          <a:spcPts val="400"/>
                        </a:spcBef>
                        <a:spcAft>
                          <a:spcPct val="0"/>
                        </a:spcAft>
                      </a:pPr>
                      <a:r>
                        <a:rPr lang="zh-CN" sz="1800">
                          <a:solidFill>
                            <a:srgbClr val="000000"/>
                          </a:solidFill>
                          <a:latin typeface="+mn-ea"/>
                        </a:rPr>
                        <a:t>认识</a:t>
                      </a:r>
                      <a:r>
                        <a:rPr lang="en-US" altLang="zh-CN" sz="1800">
                          <a:solidFill>
                            <a:srgbClr val="000000"/>
                          </a:solidFill>
                          <a:latin typeface="+mn-ea"/>
                        </a:rPr>
                        <a:t>：</a:t>
                      </a:r>
                      <a:r>
                        <a:rPr lang="zh-CN" altLang="en-US" sz="1800">
                          <a:solidFill>
                            <a:srgbClr val="000000"/>
                          </a:solidFill>
                          <a:latin typeface="+mn-ea"/>
                        </a:rPr>
                        <a:t>社会主义建设与改革具有艰巨性、曲折性</a:t>
                      </a:r>
                      <a:r>
                        <a:rPr lang="zh-CN" sz="1800">
                          <a:solidFill>
                            <a:srgbClr val="000000"/>
                          </a:solidFill>
                          <a:latin typeface="+mn-ea"/>
                        </a:rPr>
                        <a:t>、复杂性</a:t>
                      </a:r>
                      <a:endParaRPr lang="zh-CN" sz="1800">
                        <a:solidFill>
                          <a:srgbClr val="000000"/>
                        </a:solidFill>
                        <a:latin typeface="+mn-ea"/>
                      </a:endParaRPr>
                    </a:p>
                  </a:txBody>
                  <a:tcPr marL="0" marR="0" marT="0" marB="0" anchor="t" anchorCtr="0">
                    <a:lnL w="952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hMerge="1">
                  <a:tcP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c hMerge="1">
                  <a:tcP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c hMerge="1">
                  <a:tcPr>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tcPr>
                </a:tc>
              </a:tr>
            </a:tbl>
          </a:graphicData>
        </a:graphic>
      </p:graphicFrame>
      <p:sp>
        <p:nvSpPr>
          <p:cNvPr id="4" name="文本框 3"/>
          <p:cNvSpPr txBox="1"/>
          <p:nvPr/>
        </p:nvSpPr>
        <p:spPr>
          <a:xfrm>
            <a:off x="531495" y="4613910"/>
            <a:ext cx="11266805" cy="125095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苏联的解体</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1990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立陶宛率先独立</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1991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26</a:t>
            </a:r>
            <a:r>
              <a:rPr lang="zh-CN" altLang="en-US" sz="2400">
                <a:latin typeface="宋体" panose="02010600030101010101" pitchFamily="2" charset="-122"/>
                <a:ea typeface="宋体" panose="02010600030101010101" pitchFamily="2" charset="-122"/>
                <a:cs typeface="宋体" panose="02010600030101010101" pitchFamily="2" charset="-122"/>
              </a:rPr>
              <a:t>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苏联解体。</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10430510" y="93345"/>
            <a:ext cx="1434465" cy="398780"/>
          </a:xfrm>
          <a:prstGeom prst="rect">
            <a:avLst/>
          </a:prstGeom>
          <a:noFill/>
        </p:spPr>
        <p:txBody>
          <a:bodyPr wrap="square" rtlCol="0">
            <a:spAutoFit/>
          </a:bodyPr>
          <a:p>
            <a:r>
              <a:rPr lang="zh-CN" altLang="en-US" sz="2000" b="1"/>
              <a:t>（续表）</a:t>
            </a:r>
            <a:endParaRPr lang="zh-CN" altLang="en-US" sz="2000" b="1"/>
          </a:p>
        </p:txBody>
      </p:sp>
    </p:spTree>
  </p:cSld>
  <p:clrMapOvr>
    <a:masterClrMapping/>
  </p:clrMapOvr>
  <p:transition spd="med">
    <p:pull/>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473835" y="654050"/>
            <a:ext cx="7332980" cy="583565"/>
          </a:xfrm>
          <a:prstGeom prst="rect">
            <a:avLst/>
          </a:prstGeom>
          <a:noFill/>
        </p:spPr>
        <p:txBody>
          <a:bodyPr wrap="square" rtlCol="0">
            <a:spAutoFit/>
          </a:bodyPr>
          <a:lstStyle/>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、东欧剧变</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942975" y="1315720"/>
            <a:ext cx="10305415" cy="396367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背景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80</a:t>
            </a:r>
            <a:r>
              <a:rPr lang="zh-CN" altLang="en-US" sz="2400">
                <a:latin typeface="宋体" panose="02010600030101010101" pitchFamily="2" charset="-122"/>
                <a:ea typeface="宋体" panose="02010600030101010101" pitchFamily="2" charset="-122"/>
                <a:cs typeface="宋体" panose="02010600030101010101" pitchFamily="2" charset="-122"/>
              </a:rPr>
              <a:t>年代</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一些东欧国家经济陷入严重困境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政局剧烈动荡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苏联鼓励东欧改革和西方</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和平演变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战略的影响。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含义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1989—1992</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东欧执政的共产党或工人党领导人迷失了改革的社会主义方向</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否定马克思主义指导</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否定社会主义制度</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抛弃共产党领导地位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实行政治多元化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社会政治经济制度急剧变化。</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1054100" y="949325"/>
            <a:ext cx="10385425" cy="433006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表现</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波兰、匈牙利、保加利亚和阿尔巴尼亚的变化相对平稳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罗马尼亚发生流血冲突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德意志</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民主共和国并入德意志联邦共和国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捷克斯洛伐克分为捷克和斯洛伐克两个独立国家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南斯拉夫经过激烈内战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最终解体。</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经验教训</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社会主义国家的改革要处理好政策、发展、稳定三者之间的关系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社会主义建设必须走改革开放和适合本国国情的道路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社会主义建设必须以发展社会主义生产力为宗旨。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069975" y="806450"/>
            <a:ext cx="9965690" cy="4246245"/>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第21课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世界殖民体系的瓦解与</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新兴国家的发展</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82370" y="169545"/>
            <a:ext cx="7332980" cy="583565"/>
          </a:xfrm>
          <a:prstGeom prst="rect">
            <a:avLst/>
          </a:prstGeom>
          <a:noFill/>
        </p:spPr>
        <p:txBody>
          <a:bodyPr wrap="square" rtlCol="0">
            <a:spAutoFit/>
          </a:bodyPr>
          <a:lstStyle/>
          <a:p>
            <a:pPr algn="just"/>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、世界殖民体系的崩溃</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21665" y="670560"/>
            <a:ext cx="10210800" cy="59563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1945—1991</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全世界</a:t>
            </a:r>
            <a:r>
              <a:rPr lang="en-US" altLang="zh-CN" sz="2400">
                <a:latin typeface="宋体" panose="02010600030101010101" pitchFamily="2" charset="-122"/>
                <a:ea typeface="宋体" panose="02010600030101010101" pitchFamily="2" charset="-122"/>
                <a:cs typeface="宋体" panose="02010600030101010101" pitchFamily="2" charset="-122"/>
              </a:rPr>
              <a:t>90</a:t>
            </a:r>
            <a:r>
              <a:rPr lang="zh-CN" altLang="en-US" sz="2400">
                <a:latin typeface="宋体" panose="02010600030101010101" pitchFamily="2" charset="-122"/>
                <a:ea typeface="宋体" panose="02010600030101010101" pitchFamily="2" charset="-122"/>
                <a:cs typeface="宋体" panose="02010600030101010101" pitchFamily="2" charset="-122"/>
              </a:rPr>
              <a:t>多个国家摆脱殖民统治获得独立。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graphicFrame>
        <p:nvGraphicFramePr>
          <p:cNvPr id="2" name="表格 1"/>
          <p:cNvGraphicFramePr/>
          <p:nvPr>
            <p:custDataLst>
              <p:tags r:id="rId1"/>
            </p:custDataLst>
          </p:nvPr>
        </p:nvGraphicFramePr>
        <p:xfrm>
          <a:off x="784860" y="1416050"/>
          <a:ext cx="10750550" cy="2738755"/>
        </p:xfrm>
        <a:graphic>
          <a:graphicData uri="http://schemas.openxmlformats.org/drawingml/2006/table">
            <a:tbl>
              <a:tblPr/>
              <a:tblGrid>
                <a:gridCol w="974090"/>
                <a:gridCol w="9776460"/>
              </a:tblGrid>
              <a:tr h="322580">
                <a:tc>
                  <a:txBody>
                    <a:bodyPr/>
                    <a:p>
                      <a:pPr marL="133985" indent="0" algn="ctr" eaLnBrk="0" fontAlgn="base">
                        <a:spcBef>
                          <a:spcPts val="500"/>
                        </a:spcBef>
                        <a:spcAft>
                          <a:spcPct val="0"/>
                        </a:spcAft>
                      </a:pPr>
                      <a:r>
                        <a:rPr lang="zh-CN" sz="2000" b="1">
                          <a:solidFill>
                            <a:srgbClr val="000000"/>
                          </a:solidFill>
                          <a:latin typeface="+mn-ea"/>
                        </a:rPr>
                        <a:t>地区</a:t>
                      </a:r>
                      <a:endParaRPr lang="zh-CN" sz="2000" b="1">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c>
                  <a:txBody>
                    <a:bodyPr/>
                    <a:p>
                      <a:pPr marL="2587625" indent="0" algn="l" eaLnBrk="0" fontAlgn="base">
                        <a:spcBef>
                          <a:spcPts val="500"/>
                        </a:spcBef>
                        <a:spcAft>
                          <a:spcPct val="0"/>
                        </a:spcAft>
                      </a:pPr>
                      <a:r>
                        <a:rPr lang="en-US" altLang="zh-CN" sz="2000" b="1">
                          <a:solidFill>
                            <a:srgbClr val="000000"/>
                          </a:solidFill>
                          <a:latin typeface="+mn-ea"/>
                          <a:cs typeface="+mn-ea"/>
                        </a:rPr>
                        <a:t>                  </a:t>
                      </a:r>
                      <a:r>
                        <a:rPr lang="zh-CN" sz="2000" b="1">
                          <a:solidFill>
                            <a:srgbClr val="000000"/>
                          </a:solidFill>
                          <a:latin typeface="+mn-ea"/>
                          <a:cs typeface="+mn-ea"/>
                        </a:rPr>
                        <a:t>史实</a:t>
                      </a:r>
                      <a:endParaRPr lang="zh-CN" sz="2000" b="1">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solidFill>
                      <a:srgbClr val="D4EFFB"/>
                    </a:solidFill>
                  </a:tcPr>
                </a:tc>
              </a:tr>
              <a:tr h="609600">
                <a:tc>
                  <a:txBody>
                    <a:bodyPr/>
                    <a:p>
                      <a:pPr marL="133350" indent="0" algn="l" eaLnBrk="0" fontAlgn="base">
                        <a:spcBef>
                          <a:spcPts val="1300"/>
                        </a:spcBef>
                        <a:spcAft>
                          <a:spcPct val="0"/>
                        </a:spcAft>
                      </a:pPr>
                      <a:r>
                        <a:rPr lang="zh-CN" sz="2000">
                          <a:solidFill>
                            <a:srgbClr val="000000"/>
                          </a:solidFill>
                          <a:latin typeface="+mn-ea"/>
                        </a:rPr>
                        <a:t>亚洲</a:t>
                      </a:r>
                      <a:endParaRPr lang="zh-CN" sz="2000">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6675" indent="6350" algn="l" eaLnBrk="0" fontAlgn="base">
                        <a:spcBef>
                          <a:spcPts val="500"/>
                        </a:spcBef>
                        <a:spcAft>
                          <a:spcPct val="0"/>
                        </a:spcAft>
                      </a:pPr>
                      <a:r>
                        <a:rPr lang="en-US" altLang="zh-CN" sz="2000">
                          <a:solidFill>
                            <a:srgbClr val="000000"/>
                          </a:solidFill>
                          <a:latin typeface="+mn-ea"/>
                          <a:cs typeface="+mn-ea"/>
                        </a:rPr>
                        <a:t>1947</a:t>
                      </a:r>
                      <a:r>
                        <a:rPr lang="zh-CN" sz="2000">
                          <a:solidFill>
                            <a:srgbClr val="000000"/>
                          </a:solidFill>
                          <a:latin typeface="+mn-ea"/>
                          <a:cs typeface="+mn-ea"/>
                        </a:rPr>
                        <a:t>年</a:t>
                      </a:r>
                      <a:r>
                        <a:rPr lang="en-US" sz="2000">
                          <a:solidFill>
                            <a:srgbClr val="000000"/>
                          </a:solidFill>
                          <a:latin typeface="+mn-ea"/>
                          <a:cs typeface="+mn-ea"/>
                        </a:rPr>
                        <a:t>，</a:t>
                      </a:r>
                      <a:r>
                        <a:rPr lang="zh-CN" altLang="en-US" sz="2000">
                          <a:solidFill>
                            <a:srgbClr val="000000"/>
                          </a:solidFill>
                          <a:latin typeface="+mn-ea"/>
                          <a:cs typeface="+mn-ea"/>
                        </a:rPr>
                        <a:t>印度和巴基斯坦分别成为独立的自治领</a:t>
                      </a:r>
                      <a:r>
                        <a:rPr lang="en-US" sz="2000">
                          <a:solidFill>
                            <a:srgbClr val="000000"/>
                          </a:solidFill>
                          <a:latin typeface="+mn-ea"/>
                          <a:cs typeface="+mn-ea"/>
                        </a:rPr>
                        <a:t>，</a:t>
                      </a:r>
                      <a:r>
                        <a:rPr lang="en-US" altLang="zh-CN" sz="2000">
                          <a:solidFill>
                            <a:srgbClr val="000000"/>
                          </a:solidFill>
                          <a:latin typeface="+mn-ea"/>
                          <a:cs typeface="+mn-ea"/>
                        </a:rPr>
                        <a:t>20</a:t>
                      </a:r>
                      <a:r>
                        <a:rPr lang="zh-CN" sz="2000">
                          <a:solidFill>
                            <a:srgbClr val="000000"/>
                          </a:solidFill>
                          <a:latin typeface="+mn-ea"/>
                          <a:cs typeface="+mn-ea"/>
                        </a:rPr>
                        <a:t>世纪</a:t>
                      </a:r>
                      <a:r>
                        <a:rPr lang="en-US" altLang="zh-CN" sz="2000">
                          <a:solidFill>
                            <a:srgbClr val="000000"/>
                          </a:solidFill>
                          <a:latin typeface="+mn-ea"/>
                          <a:cs typeface="+mn-ea"/>
                        </a:rPr>
                        <a:t>50</a:t>
                      </a:r>
                      <a:r>
                        <a:rPr lang="zh-CN" sz="2000">
                          <a:solidFill>
                            <a:srgbClr val="000000"/>
                          </a:solidFill>
                          <a:latin typeface="+mn-ea"/>
                          <a:cs typeface="+mn-ea"/>
                        </a:rPr>
                        <a:t>年代分别成为共和国</a:t>
                      </a:r>
                      <a:r>
                        <a:rPr lang="en-US" sz="2000">
                          <a:solidFill>
                            <a:srgbClr val="000000"/>
                          </a:solidFill>
                          <a:latin typeface="+mn-ea"/>
                          <a:cs typeface="+mn-ea"/>
                        </a:rPr>
                        <a:t>；</a:t>
                      </a:r>
                      <a:r>
                        <a:rPr lang="zh-CN" sz="2000">
                          <a:solidFill>
                            <a:srgbClr val="000000"/>
                          </a:solidFill>
                          <a:latin typeface="+mn-ea"/>
                          <a:cs typeface="+mn-ea"/>
                        </a:rPr>
                        <a:t>印度尼西亚、老挝、菲律宾等纷纷独立</a:t>
                      </a:r>
                      <a:endParaRPr lang="zh-CN" sz="20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914400">
                <a:tc>
                  <a:txBody>
                    <a:bodyPr/>
                    <a:p>
                      <a:pPr marL="965200" indent="0" algn="l" eaLnBrk="0" fontAlgn="base">
                        <a:lnSpc>
                          <a:spcPct val="143000"/>
                        </a:lnSpc>
                        <a:spcBef>
                          <a:spcPct val="0"/>
                        </a:spcBef>
                        <a:spcAft>
                          <a:spcPct val="0"/>
                        </a:spcAft>
                      </a:pPr>
                      <a:r>
                        <a:rPr lang="en-US" altLang="zh-CN" sz="2000">
                          <a:solidFill>
                            <a:srgbClr val="000000"/>
                          </a:solidFill>
                          <a:latin typeface="+mn-ea"/>
                          <a:cs typeface="+mn-ea"/>
                        </a:rPr>
                        <a:t> </a:t>
                      </a:r>
                      <a:endParaRPr lang="en-US" altLang="zh-CN" sz="2000">
                        <a:solidFill>
                          <a:srgbClr val="000000"/>
                        </a:solidFill>
                        <a:latin typeface="+mn-ea"/>
                        <a:cs typeface="+mn-ea"/>
                      </a:endParaRPr>
                    </a:p>
                    <a:p>
                      <a:pPr marL="132715" indent="0" algn="l" eaLnBrk="0" fontAlgn="base">
                        <a:spcBef>
                          <a:spcPts val="400"/>
                        </a:spcBef>
                        <a:spcAft>
                          <a:spcPct val="0"/>
                        </a:spcAft>
                      </a:pPr>
                      <a:r>
                        <a:rPr lang="zh-CN" sz="2000">
                          <a:solidFill>
                            <a:srgbClr val="000000"/>
                          </a:solidFill>
                          <a:latin typeface="+mn-ea"/>
                          <a:cs typeface="+mn-ea"/>
                        </a:rPr>
                        <a:t>非洲</a:t>
                      </a:r>
                      <a:endParaRPr lang="zh-CN" sz="2000">
                        <a:solidFill>
                          <a:srgbClr val="000000"/>
                        </a:solidFill>
                        <a:latin typeface="+mn-ea"/>
                        <a:cs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c>
                  <a:txBody>
                    <a:bodyPr/>
                    <a:p>
                      <a:pPr marL="64135" indent="8890" algn="l" eaLnBrk="0" fontAlgn="base">
                        <a:spcBef>
                          <a:spcPts val="500"/>
                        </a:spcBef>
                        <a:spcAft>
                          <a:spcPct val="0"/>
                        </a:spcAft>
                      </a:pPr>
                      <a:r>
                        <a:rPr lang="en-US" altLang="zh-CN" sz="2000">
                          <a:solidFill>
                            <a:srgbClr val="000000"/>
                          </a:solidFill>
                          <a:latin typeface="+mn-ea"/>
                          <a:cs typeface="+mn-ea"/>
                        </a:rPr>
                        <a:t>1953</a:t>
                      </a:r>
                      <a:r>
                        <a:rPr lang="zh-CN" sz="2000">
                          <a:solidFill>
                            <a:srgbClr val="000000"/>
                          </a:solidFill>
                          <a:latin typeface="+mn-ea"/>
                          <a:cs typeface="+mn-ea"/>
                        </a:rPr>
                        <a:t>年</a:t>
                      </a:r>
                      <a:r>
                        <a:rPr lang="en-US" sz="2000">
                          <a:solidFill>
                            <a:srgbClr val="000000"/>
                          </a:solidFill>
                          <a:latin typeface="+mn-ea"/>
                          <a:cs typeface="+mn-ea"/>
                        </a:rPr>
                        <a:t>，</a:t>
                      </a:r>
                      <a:r>
                        <a:rPr lang="zh-CN" altLang="en-US" sz="2000">
                          <a:solidFill>
                            <a:srgbClr val="000000"/>
                          </a:solidFill>
                          <a:latin typeface="+mn-ea"/>
                          <a:cs typeface="+mn-ea"/>
                        </a:rPr>
                        <a:t>埃及共和国成立</a:t>
                      </a:r>
                      <a:r>
                        <a:rPr lang="en-US" sz="2000">
                          <a:solidFill>
                            <a:srgbClr val="000000"/>
                          </a:solidFill>
                          <a:latin typeface="+mn-ea"/>
                          <a:cs typeface="+mn-ea"/>
                        </a:rPr>
                        <a:t>，</a:t>
                      </a:r>
                      <a:r>
                        <a:rPr lang="en-US" altLang="zh-CN" sz="2000">
                          <a:solidFill>
                            <a:srgbClr val="000000"/>
                          </a:solidFill>
                          <a:latin typeface="+mn-ea"/>
                          <a:cs typeface="+mn-ea"/>
                        </a:rPr>
                        <a:t>1956</a:t>
                      </a:r>
                      <a:r>
                        <a:rPr lang="zh-CN" sz="2000">
                          <a:solidFill>
                            <a:srgbClr val="000000"/>
                          </a:solidFill>
                          <a:latin typeface="+mn-ea"/>
                          <a:cs typeface="+mn-ea"/>
                        </a:rPr>
                        <a:t>年</a:t>
                      </a:r>
                      <a:r>
                        <a:rPr lang="en-US" sz="2000">
                          <a:solidFill>
                            <a:srgbClr val="000000"/>
                          </a:solidFill>
                          <a:latin typeface="+mn-ea"/>
                          <a:cs typeface="+mn-ea"/>
                        </a:rPr>
                        <a:t>，</a:t>
                      </a:r>
                      <a:r>
                        <a:rPr lang="zh-CN" sz="2000">
                          <a:solidFill>
                            <a:srgbClr val="000000"/>
                          </a:solidFill>
                          <a:latin typeface="+mn-ea"/>
                          <a:cs typeface="+mn-ea"/>
                        </a:rPr>
                        <a:t>宣布收回苏伊士运河主权</a:t>
                      </a:r>
                      <a:r>
                        <a:rPr lang="en-US" sz="2000">
                          <a:solidFill>
                            <a:srgbClr val="000000"/>
                          </a:solidFill>
                          <a:latin typeface="+mn-ea"/>
                          <a:cs typeface="+mn-ea"/>
                        </a:rPr>
                        <a:t>，</a:t>
                      </a:r>
                      <a:r>
                        <a:rPr lang="zh-CN" altLang="en-US" sz="2000">
                          <a:solidFill>
                            <a:srgbClr val="000000"/>
                          </a:solidFill>
                          <a:latin typeface="+mn-ea"/>
                          <a:cs typeface="+mn-ea"/>
                        </a:rPr>
                        <a:t>英军撤离运河区</a:t>
                      </a:r>
                      <a:r>
                        <a:rPr lang="en-US" altLang="zh-CN" sz="2000">
                          <a:solidFill>
                            <a:srgbClr val="000000"/>
                          </a:solidFill>
                          <a:latin typeface="+mn-ea"/>
                          <a:cs typeface="+mn-ea"/>
                        </a:rPr>
                        <a:t>；1962</a:t>
                      </a:r>
                      <a:r>
                        <a:rPr lang="zh-CN" sz="2000">
                          <a:solidFill>
                            <a:srgbClr val="000000"/>
                          </a:solidFill>
                          <a:latin typeface="+mn-ea"/>
                          <a:cs typeface="+mn-ea"/>
                        </a:rPr>
                        <a:t>年</a:t>
                      </a:r>
                      <a:r>
                        <a:rPr lang="en-US" sz="2000">
                          <a:solidFill>
                            <a:srgbClr val="000000"/>
                          </a:solidFill>
                          <a:latin typeface="+mn-ea"/>
                          <a:cs typeface="+mn-ea"/>
                        </a:rPr>
                        <a:t>，</a:t>
                      </a:r>
                      <a:r>
                        <a:rPr lang="zh-CN" sz="2000">
                          <a:solidFill>
                            <a:srgbClr val="000000"/>
                          </a:solidFill>
                          <a:latin typeface="+mn-ea"/>
                          <a:cs typeface="+mn-ea"/>
                        </a:rPr>
                        <a:t>阿尔及利亚独立</a:t>
                      </a:r>
                      <a:r>
                        <a:rPr lang="en-US" altLang="zh-CN" sz="2000">
                          <a:solidFill>
                            <a:srgbClr val="000000"/>
                          </a:solidFill>
                          <a:latin typeface="+mn-ea"/>
                          <a:cs typeface="+mn-ea"/>
                        </a:rPr>
                        <a:t>；1960</a:t>
                      </a:r>
                      <a:r>
                        <a:rPr lang="zh-CN" sz="2000">
                          <a:solidFill>
                            <a:srgbClr val="000000"/>
                          </a:solidFill>
                          <a:latin typeface="+mn-ea"/>
                          <a:cs typeface="+mn-ea"/>
                        </a:rPr>
                        <a:t>年</a:t>
                      </a:r>
                      <a:r>
                        <a:rPr lang="en-US" sz="2000">
                          <a:solidFill>
                            <a:srgbClr val="000000"/>
                          </a:solidFill>
                          <a:latin typeface="+mn-ea"/>
                          <a:cs typeface="+mn-ea"/>
                        </a:rPr>
                        <a:t>，</a:t>
                      </a:r>
                      <a:r>
                        <a:rPr lang="en-US" altLang="zh-CN" sz="2000">
                          <a:solidFill>
                            <a:srgbClr val="000000"/>
                          </a:solidFill>
                          <a:latin typeface="+mn-ea"/>
                          <a:cs typeface="+mn-ea"/>
                        </a:rPr>
                        <a:t>17</a:t>
                      </a:r>
                      <a:r>
                        <a:rPr lang="zh-CN" sz="2000">
                          <a:solidFill>
                            <a:srgbClr val="000000"/>
                          </a:solidFill>
                          <a:latin typeface="+mn-ea"/>
                          <a:cs typeface="+mn-ea"/>
                        </a:rPr>
                        <a:t>个非洲国家独立</a:t>
                      </a:r>
                      <a:r>
                        <a:rPr lang="en-US" sz="2000">
                          <a:solidFill>
                            <a:srgbClr val="000000"/>
                          </a:solidFill>
                          <a:latin typeface="+mn-ea"/>
                          <a:cs typeface="+mn-ea"/>
                        </a:rPr>
                        <a:t>，</a:t>
                      </a:r>
                      <a:r>
                        <a:rPr lang="zh-CN" altLang="en-US" sz="2000">
                          <a:solidFill>
                            <a:srgbClr val="000000"/>
                          </a:solidFill>
                          <a:latin typeface="+mn-ea"/>
                          <a:cs typeface="+mn-ea"/>
                        </a:rPr>
                        <a:t>被称为“非洲年”</a:t>
                      </a:r>
                      <a:r>
                        <a:rPr lang="en-US" altLang="zh-CN" sz="2000">
                          <a:solidFill>
                            <a:srgbClr val="000000"/>
                          </a:solidFill>
                          <a:latin typeface="+mn-ea"/>
                          <a:cs typeface="+mn-ea"/>
                        </a:rPr>
                        <a:t>；20</a:t>
                      </a:r>
                      <a:r>
                        <a:rPr lang="zh-CN" sz="2000">
                          <a:solidFill>
                            <a:srgbClr val="000000"/>
                          </a:solidFill>
                          <a:latin typeface="+mn-ea"/>
                          <a:cs typeface="+mn-ea"/>
                        </a:rPr>
                        <a:t>世纪</a:t>
                      </a:r>
                      <a:r>
                        <a:rPr lang="en-US" altLang="zh-CN" sz="2000">
                          <a:solidFill>
                            <a:srgbClr val="000000"/>
                          </a:solidFill>
                          <a:latin typeface="+mn-ea"/>
                          <a:cs typeface="+mn-ea"/>
                        </a:rPr>
                        <a:t>60</a:t>
                      </a:r>
                      <a:r>
                        <a:rPr lang="zh-CN" sz="2000">
                          <a:solidFill>
                            <a:srgbClr val="000000"/>
                          </a:solidFill>
                          <a:latin typeface="+mn-ea"/>
                          <a:cs typeface="+mn-ea"/>
                        </a:rPr>
                        <a:t>年代末</a:t>
                      </a:r>
                      <a:r>
                        <a:rPr lang="en-US" sz="2000">
                          <a:solidFill>
                            <a:srgbClr val="000000"/>
                          </a:solidFill>
                          <a:latin typeface="+mn-ea"/>
                          <a:cs typeface="+mn-ea"/>
                        </a:rPr>
                        <a:t>，</a:t>
                      </a:r>
                      <a:r>
                        <a:rPr lang="zh-CN" altLang="en-US" sz="2000">
                          <a:solidFill>
                            <a:srgbClr val="000000"/>
                          </a:solidFill>
                          <a:latin typeface="+mn-ea"/>
                          <a:cs typeface="+mn-ea"/>
                        </a:rPr>
                        <a:t>英、法、比、葡 </a:t>
                      </a:r>
                      <a:r>
                        <a:rPr lang="zh-CN" sz="2000">
                          <a:solidFill>
                            <a:srgbClr val="000000"/>
                          </a:solidFill>
                          <a:latin typeface="+mn-ea"/>
                          <a:cs typeface="+mn-ea"/>
                        </a:rPr>
                        <a:t>等国在非洲的殖民帝国彻底崩溃</a:t>
                      </a:r>
                      <a:endParaRPr lang="zh-CN" sz="20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3175" cap="flat" cmpd="sng">
                      <a:solidFill>
                        <a:srgbClr val="000000"/>
                      </a:solidFill>
                      <a:prstDash val="solid"/>
                      <a:headEnd type="none" w="med" len="med"/>
                      <a:tailEnd type="none" w="med" len="med"/>
                    </a:lnB>
                    <a:noFill/>
                  </a:tcPr>
                </a:tc>
              </a:tr>
              <a:tr h="892175">
                <a:tc>
                  <a:txBody>
                    <a:bodyPr/>
                    <a:p>
                      <a:pPr marL="132715" indent="0" algn="l" eaLnBrk="0" fontAlgn="base">
                        <a:spcBef>
                          <a:spcPts val="1400"/>
                        </a:spcBef>
                        <a:spcAft>
                          <a:spcPct val="0"/>
                        </a:spcAft>
                      </a:pPr>
                      <a:r>
                        <a:rPr lang="zh-CN" sz="2000">
                          <a:solidFill>
                            <a:srgbClr val="000000"/>
                          </a:solidFill>
                          <a:latin typeface="+mn-ea"/>
                        </a:rPr>
                        <a:t>拉美</a:t>
                      </a:r>
                      <a:endParaRPr lang="zh-CN" sz="2000">
                        <a:solidFill>
                          <a:srgbClr val="000000"/>
                        </a:solidFill>
                        <a:latin typeface="+mn-ea"/>
                      </a:endParaRPr>
                    </a:p>
                  </a:txBody>
                  <a:tcPr marL="0" marR="0" marT="0" marB="0" anchor="ctr" anchorCtr="0">
                    <a:lnL w="9525" cap="flat" cmpd="sng">
                      <a:solidFill>
                        <a:srgbClr val="000000"/>
                      </a:solidFill>
                      <a:prstDash val="solid"/>
                      <a:headEnd type="none" w="med" len="med"/>
                      <a:tailEnd type="none" w="med" len="med"/>
                    </a:lnL>
                    <a:lnR w="317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c>
                  <a:txBody>
                    <a:bodyPr/>
                    <a:p>
                      <a:pPr marL="64770" indent="7620" algn="l" eaLnBrk="0" fontAlgn="base">
                        <a:spcBef>
                          <a:spcPts val="600"/>
                        </a:spcBef>
                        <a:spcAft>
                          <a:spcPct val="0"/>
                        </a:spcAft>
                      </a:pPr>
                      <a:r>
                        <a:rPr lang="en-US" altLang="zh-CN" sz="2000">
                          <a:solidFill>
                            <a:srgbClr val="000000"/>
                          </a:solidFill>
                          <a:latin typeface="+mn-ea"/>
                          <a:cs typeface="+mn-ea"/>
                        </a:rPr>
                        <a:t>1959</a:t>
                      </a:r>
                      <a:r>
                        <a:rPr lang="zh-CN" sz="2000">
                          <a:solidFill>
                            <a:srgbClr val="000000"/>
                          </a:solidFill>
                          <a:latin typeface="+mn-ea"/>
                          <a:cs typeface="+mn-ea"/>
                        </a:rPr>
                        <a:t>年</a:t>
                      </a:r>
                      <a:r>
                        <a:rPr lang="en-US" sz="2000">
                          <a:solidFill>
                            <a:srgbClr val="000000"/>
                          </a:solidFill>
                          <a:latin typeface="+mn-ea"/>
                          <a:cs typeface="+mn-ea"/>
                        </a:rPr>
                        <a:t>，</a:t>
                      </a:r>
                      <a:r>
                        <a:rPr lang="zh-CN" sz="2000">
                          <a:solidFill>
                            <a:srgbClr val="000000"/>
                          </a:solidFill>
                          <a:latin typeface="+mn-ea"/>
                          <a:cs typeface="+mn-ea"/>
                        </a:rPr>
                        <a:t>以卡斯特罗为首的古巴革命力量推翻美国扶植的傀儡政权</a:t>
                      </a:r>
                      <a:r>
                        <a:rPr lang="en-US" sz="2000">
                          <a:solidFill>
                            <a:srgbClr val="000000"/>
                          </a:solidFill>
                          <a:latin typeface="+mn-ea"/>
                          <a:cs typeface="+mn-ea"/>
                        </a:rPr>
                        <a:t>，</a:t>
                      </a:r>
                      <a:r>
                        <a:rPr lang="en-US" altLang="zh-CN" sz="2000">
                          <a:solidFill>
                            <a:srgbClr val="000000"/>
                          </a:solidFill>
                          <a:latin typeface="+mn-ea"/>
                          <a:cs typeface="+mn-ea"/>
                        </a:rPr>
                        <a:t>1961</a:t>
                      </a:r>
                      <a:r>
                        <a:rPr lang="zh-CN" sz="2000">
                          <a:solidFill>
                            <a:srgbClr val="000000"/>
                          </a:solidFill>
                          <a:latin typeface="+mn-ea"/>
                          <a:cs typeface="+mn-ea"/>
                        </a:rPr>
                        <a:t>年</a:t>
                      </a:r>
                      <a:r>
                        <a:rPr lang="en-US" sz="2000">
                          <a:solidFill>
                            <a:srgbClr val="000000"/>
                          </a:solidFill>
                          <a:latin typeface="+mn-ea"/>
                          <a:cs typeface="+mn-ea"/>
                        </a:rPr>
                        <a:t>，</a:t>
                      </a:r>
                      <a:r>
                        <a:rPr lang="zh-CN" altLang="en-US" sz="2000">
                          <a:solidFill>
                            <a:srgbClr val="000000"/>
                          </a:solidFill>
                          <a:latin typeface="+mn-ea"/>
                          <a:cs typeface="+mn-ea"/>
                        </a:rPr>
                        <a:t>卡斯特罗宣布</a:t>
                      </a:r>
                      <a:r>
                        <a:rPr lang="zh-CN" sz="2000">
                          <a:solidFill>
                            <a:srgbClr val="000000"/>
                          </a:solidFill>
                          <a:latin typeface="+mn-ea"/>
                          <a:cs typeface="+mn-ea"/>
                        </a:rPr>
                        <a:t>古巴是社会主义国家</a:t>
                      </a:r>
                      <a:r>
                        <a:rPr lang="en-US" altLang="zh-CN" sz="2000">
                          <a:solidFill>
                            <a:srgbClr val="000000"/>
                          </a:solidFill>
                          <a:latin typeface="+mn-ea"/>
                          <a:cs typeface="+mn-ea"/>
                        </a:rPr>
                        <a:t>；1999</a:t>
                      </a:r>
                      <a:r>
                        <a:rPr lang="zh-CN" sz="2000">
                          <a:solidFill>
                            <a:srgbClr val="000000"/>
                          </a:solidFill>
                          <a:latin typeface="+mn-ea"/>
                          <a:cs typeface="+mn-ea"/>
                        </a:rPr>
                        <a:t>年</a:t>
                      </a:r>
                      <a:r>
                        <a:rPr lang="en-US" sz="2000">
                          <a:solidFill>
                            <a:srgbClr val="000000"/>
                          </a:solidFill>
                          <a:latin typeface="+mn-ea"/>
                          <a:cs typeface="+mn-ea"/>
                        </a:rPr>
                        <a:t>，</a:t>
                      </a:r>
                      <a:r>
                        <a:rPr lang="zh-CN" sz="2000">
                          <a:solidFill>
                            <a:srgbClr val="000000"/>
                          </a:solidFill>
                          <a:latin typeface="+mn-ea"/>
                          <a:cs typeface="+mn-ea"/>
                        </a:rPr>
                        <a:t>巴拿马人民从美国手中收回巴拿马运河的全部主权</a:t>
                      </a:r>
                      <a:endParaRPr lang="zh-CN" sz="2000">
                        <a:solidFill>
                          <a:srgbClr val="000000"/>
                        </a:solidFill>
                        <a:latin typeface="+mn-ea"/>
                        <a:cs typeface="+mn-ea"/>
                      </a:endParaRPr>
                    </a:p>
                  </a:txBody>
                  <a:tcPr marL="0" marR="0" marT="0" marB="0" anchor="ctr" anchorCtr="0">
                    <a:lnL w="3175" cap="flat" cmpd="sng">
                      <a:solidFill>
                        <a:srgbClr val="000000"/>
                      </a:solidFill>
                      <a:prstDash val="solid"/>
                      <a:headEnd type="none" w="med" len="med"/>
                      <a:tailEnd type="none" w="med" len="med"/>
                    </a:lnL>
                    <a:lnR w="9525" cap="flat" cmpd="sng">
                      <a:solidFill>
                        <a:srgbClr val="000000"/>
                      </a:solidFill>
                      <a:prstDash val="solid"/>
                      <a:headEnd type="none" w="med" len="med"/>
                      <a:tailEnd type="none" w="med" len="med"/>
                    </a:lnR>
                    <a:lnT w="317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noFill/>
                  </a:tcPr>
                </a:tc>
              </a:tr>
            </a:tbl>
          </a:graphicData>
        </a:graphic>
      </p:graphicFrame>
      <p:sp>
        <p:nvSpPr>
          <p:cNvPr id="3" name="文本框 2"/>
          <p:cNvSpPr txBox="1"/>
          <p:nvPr/>
        </p:nvSpPr>
        <p:spPr>
          <a:xfrm>
            <a:off x="621665" y="5084445"/>
            <a:ext cx="11042015" cy="14433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广大发展中国家在政治独立后</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现代化建设成就显著。</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发展中国家面临的发展问题多种多样</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对国际资本和国际市场过分依赖、不平等的国际经济旧秩序、殖民主义侵略遗留下来的边界和民族矛盾等。</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182370" y="4500880"/>
            <a:ext cx="7332980" cy="583565"/>
          </a:xfrm>
          <a:prstGeom prst="rect">
            <a:avLst/>
          </a:prstGeom>
          <a:noFill/>
        </p:spPr>
        <p:txBody>
          <a:bodyPr wrap="square" rtlCol="0">
            <a:spAutoFit/>
          </a:bodyPr>
          <a:p>
            <a:pPr algn="just"/>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、发展中国家的成就与面临的挑战</a:t>
            </a:r>
            <a:endParaRPr lang="zh-CN" altLang="en-US" sz="32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spd="med">
    <p:pull/>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703580" y="751840"/>
            <a:ext cx="10970260" cy="5354320"/>
          </a:xfrm>
          <a:prstGeom prst="rect">
            <a:avLst/>
          </a:prstGeom>
          <a:noFill/>
        </p:spPr>
        <p:txBody>
          <a:bodyPr wrap="square" rtlCol="0">
            <a:spAutoFit/>
          </a:bodyPr>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第九单元    </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rPr>
              <a:t>当代世界发展的特点与主要趋势</a:t>
            </a:r>
            <a:endParaRPr lang="zh-CN" altLang="en-US" sz="6000">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5400" b="1">
                <a:latin typeface="微软雅黑" panose="020B0503020204020204" charset="-122"/>
                <a:ea typeface="微软雅黑" panose="020B0503020204020204" charset="-122"/>
                <a:cs typeface="微软雅黑" panose="020B0503020204020204" charset="-122"/>
                <a:sym typeface="+mn-ea"/>
              </a:rPr>
              <a:t>【知识梳理】</a:t>
            </a:r>
            <a:endParaRPr lang="zh-CN" altLang="en-US" sz="5400" b="1">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endParaRPr lang="zh-CN" altLang="en-US" sz="5400" b="1">
              <a:ln w="22225">
                <a:solidFill>
                  <a:srgbClr val="E81818"/>
                </a:solidFill>
                <a:prstDash val="solid"/>
              </a:ln>
              <a:solidFill>
                <a:srgbClr val="E81818"/>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916305" y="1328420"/>
            <a:ext cx="10546080"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第22课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世界多极化与经济全球化</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784860" y="415925"/>
            <a:ext cx="9065895"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、世界多极化发展趋势</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a:t>
            </a:r>
            <a:r>
              <a:rPr lang="en-US" altLang="zh-CN"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超</a:t>
            </a:r>
            <a:r>
              <a:rPr lang="en-US" altLang="zh-CN" sz="3600" b="1" dirty="0">
                <a:solidFill>
                  <a:schemeClr val="accent2">
                    <a:lumMod val="50000"/>
                  </a:schemeClr>
                </a:solidFill>
                <a:latin typeface="宋体" panose="02010600030101010101" pitchFamily="2" charset="-122"/>
                <a:ea typeface="宋体" panose="02010600030101010101" pitchFamily="2" charset="-122"/>
                <a:sym typeface="微软雅黑" panose="020B0503020204020204" charset="-122"/>
              </a:rPr>
              <a:t>”</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多强</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8866505" y="55054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262255" y="1061085"/>
            <a:ext cx="11667490" cy="546671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一超</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美国希望建立由美国主导的单极世界。</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多强</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欧洲</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欧洲联盟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欧盟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于</a:t>
            </a:r>
            <a:r>
              <a:rPr lang="en-US" altLang="zh-CN" sz="2400">
                <a:latin typeface="宋体" panose="02010600030101010101" pitchFamily="2" charset="-122"/>
                <a:ea typeface="宋体" panose="02010600030101010101" pitchFamily="2" charset="-122"/>
                <a:cs typeface="宋体" panose="02010600030101010101" pitchFamily="2" charset="-122"/>
              </a:rPr>
              <a:t>1993</a:t>
            </a:r>
            <a:r>
              <a:rPr lang="zh-CN" altLang="en-US" sz="2400">
                <a:latin typeface="宋体" panose="02010600030101010101" pitchFamily="2" charset="-122"/>
                <a:ea typeface="宋体" panose="02010600030101010101" pitchFamily="2" charset="-122"/>
                <a:cs typeface="宋体" panose="02010600030101010101" pitchFamily="2" charset="-122"/>
              </a:rPr>
              <a:t>年在欧洲共同体基础上成立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是世界上最大的区域性国际组织。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俄罗斯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拥有可以与美国匹敌的军事力量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推行多极化外交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在国际事务中的作用仍然举足轻重。</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日本</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保持经济大国的同时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将追求政治乃至军事大国作为国家长远战略目标。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中国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进一步改革开放</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坚持和平发展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积极开展多边外交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推动建设相互尊重、公平正义、合作共赢的新型国际关系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正在发挥并将继续发挥负责任大国的作用。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(5)</a:t>
            </a:r>
            <a:r>
              <a:rPr lang="zh-CN" altLang="en-US" sz="2400">
                <a:latin typeface="宋体" panose="02010600030101010101" pitchFamily="2" charset="-122"/>
                <a:ea typeface="宋体" panose="02010600030101010101" pitchFamily="2" charset="-122"/>
                <a:cs typeface="宋体" panose="02010600030101010101" pitchFamily="2" charset="-122"/>
              </a:rPr>
              <a:t>发展中国家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广大发展中国家总体实力增强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成为推动世界多极化的重要力量</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57605" y="58229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、经济全球化进程加快</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6875145"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72465" y="1283335"/>
            <a:ext cx="10846435" cy="46628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a:t>
            </a:r>
            <a:r>
              <a:rPr lang="zh-CN" altLang="en-US" sz="2800" b="1">
                <a:latin typeface="宋体" panose="02010600030101010101" pitchFamily="2" charset="-122"/>
                <a:ea typeface="宋体" panose="02010600030101010101" pitchFamily="2" charset="-122"/>
                <a:cs typeface="宋体" panose="02010600030101010101" pitchFamily="2" charset="-122"/>
              </a:rPr>
              <a:t>发展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第二次世界大战后建立的国际货币基金组织、世界银行和关税与贸易总协定</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进一步促进了经济全球化进程。</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a:t>
            </a:r>
            <a:r>
              <a:rPr lang="zh-CN" altLang="en-US" sz="2800" b="1">
                <a:latin typeface="宋体" panose="02010600030101010101" pitchFamily="2" charset="-122"/>
                <a:ea typeface="宋体" panose="02010600030101010101" pitchFamily="2" charset="-122"/>
                <a:cs typeface="宋体" panose="02010600030101010101" pitchFamily="2" charset="-122"/>
              </a:rPr>
              <a:t>快速发展</a:t>
            </a:r>
            <a:r>
              <a:rPr lang="en-US" altLang="zh-CN" sz="2800" b="1">
                <a:latin typeface="宋体" panose="02010600030101010101" pitchFamily="2" charset="-122"/>
                <a:ea typeface="宋体" panose="02010600030101010101" pitchFamily="2" charset="-122"/>
                <a:cs typeface="宋体" panose="02010600030101010101" pitchFamily="2" charset="-122"/>
              </a:rPr>
              <a:t>（20</a:t>
            </a:r>
            <a:r>
              <a:rPr lang="zh-CN" altLang="en-US" sz="2800" b="1">
                <a:latin typeface="宋体" panose="02010600030101010101" pitchFamily="2" charset="-122"/>
                <a:ea typeface="宋体" panose="02010600030101010101" pitchFamily="2" charset="-122"/>
                <a:cs typeface="宋体" panose="02010600030101010101" pitchFamily="2" charset="-122"/>
              </a:rPr>
              <a:t>世纪</a:t>
            </a:r>
            <a:r>
              <a:rPr lang="en-US" altLang="zh-CN" sz="2800" b="1">
                <a:latin typeface="宋体" panose="02010600030101010101" pitchFamily="2" charset="-122"/>
                <a:ea typeface="宋体" panose="02010600030101010101" pitchFamily="2" charset="-122"/>
                <a:cs typeface="宋体" panose="02010600030101010101" pitchFamily="2" charset="-122"/>
              </a:rPr>
              <a:t>90</a:t>
            </a:r>
            <a:r>
              <a:rPr lang="zh-CN" altLang="en-US" sz="2800" b="1">
                <a:latin typeface="宋体" panose="02010600030101010101" pitchFamily="2" charset="-122"/>
                <a:ea typeface="宋体" panose="02010600030101010101" pitchFamily="2" charset="-122"/>
                <a:cs typeface="宋体" panose="02010600030101010101" pitchFamily="2" charset="-122"/>
              </a:rPr>
              <a:t>年代以后</a:t>
            </a:r>
            <a:r>
              <a:rPr lang="en-US" altLang="zh-CN" sz="2800" b="1">
                <a:latin typeface="宋体" panose="02010600030101010101" pitchFamily="2" charset="-122"/>
                <a:ea typeface="宋体" panose="02010600030101010101" pitchFamily="2" charset="-122"/>
                <a:cs typeface="宋体" panose="02010600030101010101" pitchFamily="2" charset="-122"/>
              </a:rPr>
              <a:t>）</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原因</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以信息技术为代表的新的科学技术的发展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主要推动力量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跨国公司迅猛发展</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③</a:t>
            </a:r>
            <a:r>
              <a:rPr lang="en-US" altLang="zh-CN" sz="2400">
                <a:latin typeface="宋体" panose="02010600030101010101" pitchFamily="2" charset="-122"/>
                <a:ea typeface="宋体" panose="02010600030101010101" pitchFamily="2" charset="-122"/>
                <a:cs typeface="宋体" panose="02010600030101010101" pitchFamily="2" charset="-122"/>
              </a:rPr>
              <a:t>1995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世界贸易组织诞生</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④</a:t>
            </a:r>
            <a:r>
              <a:rPr lang="zh-CN" altLang="en-US" sz="2400">
                <a:latin typeface="宋体" panose="02010600030101010101" pitchFamily="2" charset="-122"/>
                <a:ea typeface="宋体" panose="02010600030101010101" pitchFamily="2" charset="-122"/>
                <a:cs typeface="宋体" panose="02010600030101010101" pitchFamily="2" charset="-122"/>
              </a:rPr>
              <a:t>以互联网、人工智能等为代表的新一轮科学技术的发展。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问题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经济全球化在加快世界经济发展同时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增加发展中国家经济失控的风险。</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8200" y="593725"/>
            <a:ext cx="10515600" cy="566991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对策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各国既要注意保卫自己经济安全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也要抓住经济全球化的机遇发展自己。</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曲折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一些国家出现了所谓</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逆全球化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现象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英国的脱欧公投</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美国采取的贸易保护、控制移民等措施。</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区域经济集团化</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欧洲联盟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经济一体化程度最高的区域组织。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北美自由贸易区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由发达国家和发展中国家组成的区域性经济集团。</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东南亚国家联盟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东南亚地区以经济合作为基础的政治、经济、安全一体化合作组织。</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(4)</a:t>
            </a:r>
            <a:r>
              <a:rPr lang="zh-CN" altLang="en-US" sz="2400">
                <a:latin typeface="宋体" panose="02010600030101010101" pitchFamily="2" charset="-122"/>
                <a:ea typeface="宋体" panose="02010600030101010101" pitchFamily="2" charset="-122"/>
                <a:cs typeface="宋体" panose="02010600030101010101" pitchFamily="2" charset="-122"/>
              </a:rPr>
              <a:t>亚太经济合作组织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亚太地区层级最高、领域最广、最具影响力的经济合作机制。</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594995" y="1115060"/>
            <a:ext cx="10962640" cy="4246245"/>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第14课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第—次世界大战与</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战后国际秩序</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57910" y="835025"/>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、社会信息化和文化多样性</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69900" y="1660525"/>
            <a:ext cx="11394440" cy="293116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社会信息化</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社会信息化带给人们便利的生活</a:t>
            </a:r>
            <a:r>
              <a:rPr lang="en-US" altLang="zh-CN"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弊</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个人隐私</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生命财产安全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意见良莠不齐</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受计算机语言和英语冲击。</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文化的多样性</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zh-CN" altLang="en-US" sz="2400">
                <a:latin typeface="宋体" panose="02010600030101010101" pitchFamily="2" charset="-122"/>
                <a:ea typeface="宋体" panose="02010600030101010101" pitchFamily="2" charset="-122"/>
                <a:cs typeface="宋体" panose="02010600030101010101" pitchFamily="2" charset="-122"/>
              </a:rPr>
              <a:t>面临挑战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各国都在努力维护自己的文化特性。</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80720" y="1289685"/>
            <a:ext cx="11177270" cy="2861310"/>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第23课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和平发展合作共赢的时代潮流</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219200" y="28321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、和平与发展的时代主题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14680" y="946785"/>
            <a:ext cx="11049000" cy="104584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进入</a:t>
            </a:r>
            <a:r>
              <a:rPr lang="en-US" altLang="zh-CN" sz="2400">
                <a:latin typeface="宋体" panose="02010600030101010101" pitchFamily="2" charset="-122"/>
                <a:ea typeface="宋体" panose="02010600030101010101" pitchFamily="2" charset="-122"/>
                <a:cs typeface="宋体" panose="02010600030101010101" pitchFamily="2" charset="-122"/>
              </a:rPr>
              <a:t>21</a:t>
            </a:r>
            <a:r>
              <a:rPr lang="zh-CN" altLang="en-US" sz="2400">
                <a:latin typeface="宋体" panose="02010600030101010101" pitchFamily="2" charset="-122"/>
                <a:ea typeface="宋体" panose="02010600030101010101" pitchFamily="2" charset="-122"/>
                <a:cs typeface="宋体" panose="02010600030101010101" pitchFamily="2" charset="-122"/>
              </a:rPr>
              <a:t>世纪</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国际局势总体趋于缓和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追求和平和发展是世界各国人民的共同愿望。</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219200" y="2011045"/>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、人类发展面临的问题</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14680" y="2717800"/>
            <a:ext cx="11049000" cy="345122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发展方面</a:t>
            </a:r>
            <a:r>
              <a:rPr lang="en-US" altLang="zh-CN" sz="2400">
                <a:latin typeface="宋体" panose="02010600030101010101" pitchFamily="2" charset="-122"/>
                <a:ea typeface="宋体" panose="02010600030101010101" pitchFamily="2" charset="-122"/>
                <a:cs typeface="宋体" panose="02010600030101010101" pitchFamily="2" charset="-122"/>
              </a:rPr>
              <a:t>：2008</a:t>
            </a:r>
            <a:r>
              <a:rPr lang="zh-CN" altLang="en-US" sz="2400">
                <a:latin typeface="宋体" panose="02010600030101010101" pitchFamily="2" charset="-122"/>
                <a:ea typeface="宋体" panose="02010600030101010101" pitchFamily="2" charset="-122"/>
                <a:cs typeface="宋体" panose="02010600030101010101" pitchFamily="2" charset="-122"/>
              </a:rPr>
              <a:t>年国际金融危机发生以来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世界经济增长动力不足</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发达经济体需求萎缩、经济复苏乏力对新兴市场国家和发展中国家影响巨大</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南北差距和贫富分化日益严重等。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和平与安全方面</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地区热点问题此起彼伏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大规模杀伤性武器扩散、恐怖主义、网络安全、重大传染性疾病、跨国刑事犯罪、生态环境恶化、气候变化等非传统安全威胁持续蔓延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海洋权益和极地资源争夺等日趋激烈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霸权主义和强权政治依然存在。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097915" y="445135"/>
            <a:ext cx="7990205"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、在合作共赢中促进全球共同发展</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51485" y="1090295"/>
            <a:ext cx="11289665" cy="54375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二战后成立的主要国际组织</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如联合国等</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仍发挥着全球治理的作用</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与此同时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改革原有的全球治理机制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加强国际协调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已经成为国际社会共同关心和正在解决的问题。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出现了一些不同层次的国际治理组织和相应的治理机制</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全球层面</a:t>
            </a:r>
            <a:r>
              <a:rPr lang="en-US" altLang="zh-CN" sz="2400">
                <a:latin typeface="宋体" panose="02010600030101010101" pitchFamily="2" charset="-122"/>
                <a:ea typeface="宋体" panose="02010600030101010101" pitchFamily="2" charset="-122"/>
                <a:cs typeface="宋体" panose="02010600030101010101" pitchFamily="2" charset="-122"/>
              </a:rPr>
              <a:t>：1999</a:t>
            </a:r>
            <a:r>
              <a:rPr lang="zh-CN" altLang="en-US" sz="2400">
                <a:latin typeface="宋体" panose="02010600030101010101" pitchFamily="2" charset="-122"/>
                <a:ea typeface="宋体" panose="02010600030101010101" pitchFamily="2" charset="-122"/>
                <a:cs typeface="宋体" panose="02010600030101010101" pitchFamily="2" charset="-122"/>
              </a:rPr>
              <a:t>年组成的二十国集团</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地区层面</a:t>
            </a:r>
            <a:r>
              <a:rPr lang="en-US" altLang="zh-CN" sz="2400">
                <a:latin typeface="宋体" panose="02010600030101010101" pitchFamily="2" charset="-122"/>
                <a:ea typeface="宋体" panose="02010600030101010101" pitchFamily="2" charset="-122"/>
                <a:cs typeface="宋体" panose="02010600030101010101" pitchFamily="2" charset="-122"/>
              </a:rPr>
              <a:t>：2001</a:t>
            </a:r>
            <a:r>
              <a:rPr lang="zh-CN" altLang="en-US" sz="2400">
                <a:latin typeface="宋体" panose="02010600030101010101" pitchFamily="2" charset="-122"/>
                <a:ea typeface="宋体" panose="02010600030101010101" pitchFamily="2" charset="-122"/>
                <a:cs typeface="宋体" panose="02010600030101010101" pitchFamily="2" charset="-122"/>
              </a:rPr>
              <a:t>年成立的上海合作组织、</a:t>
            </a:r>
            <a:r>
              <a:rPr lang="en-US" altLang="zh-CN" sz="2400">
                <a:latin typeface="宋体" panose="02010600030101010101" pitchFamily="2" charset="-122"/>
                <a:ea typeface="宋体" panose="02010600030101010101" pitchFamily="2" charset="-122"/>
                <a:cs typeface="宋体" panose="02010600030101010101" pitchFamily="2" charset="-122"/>
              </a:rPr>
              <a:t>2009</a:t>
            </a:r>
            <a:r>
              <a:rPr lang="zh-CN" altLang="en-US" sz="2400">
                <a:latin typeface="宋体" panose="02010600030101010101" pitchFamily="2" charset="-122"/>
                <a:ea typeface="宋体" panose="02010600030101010101" pitchFamily="2" charset="-122"/>
                <a:cs typeface="宋体" panose="02010600030101010101" pitchFamily="2" charset="-122"/>
              </a:rPr>
              <a:t>年首次召开的金砖国家领导人会晤</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以及</a:t>
            </a:r>
            <a:r>
              <a:rPr lang="en-US" altLang="zh-CN" sz="2400">
                <a:latin typeface="宋体" panose="02010600030101010101" pitchFamily="2" charset="-122"/>
                <a:ea typeface="宋体" panose="02010600030101010101" pitchFamily="2" charset="-122"/>
                <a:cs typeface="宋体" panose="02010600030101010101" pitchFamily="2" charset="-122"/>
              </a:rPr>
              <a:t> 2015</a:t>
            </a:r>
            <a:r>
              <a:rPr lang="zh-CN" altLang="en-US" sz="2400">
                <a:latin typeface="宋体" panose="02010600030101010101" pitchFamily="2" charset="-122"/>
                <a:ea typeface="宋体" panose="02010600030101010101" pitchFamily="2" charset="-122"/>
                <a:cs typeface="宋体" panose="02010600030101010101" pitchFamily="2" charset="-122"/>
              </a:rPr>
              <a:t>年成立的新开发银行。</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中国方案</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zh-CN" altLang="en-US" sz="2400">
                <a:latin typeface="宋体" panose="02010600030101010101" pitchFamily="2" charset="-122"/>
                <a:ea typeface="宋体" panose="02010600030101010101" pitchFamily="2" charset="-122"/>
                <a:cs typeface="宋体" panose="02010600030101010101" pitchFamily="2" charset="-122"/>
              </a:rPr>
              <a:t>中国继续高举和平、发展、合作、共赢的旗帜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坚持在和平共处五项原则基础上发展同各国的友好合作</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推动建设相互尊重、公平正义、合作共赢的新型国际关系</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zh-CN" altLang="en-US" sz="2400">
                <a:latin typeface="宋体" panose="02010600030101010101" pitchFamily="2" charset="-122"/>
                <a:ea typeface="宋体" panose="02010600030101010101" pitchFamily="2" charset="-122"/>
                <a:cs typeface="宋体" panose="02010600030101010101" pitchFamily="2" charset="-122"/>
              </a:rPr>
              <a:t>中国倡导构建人类命运共同体</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进一步促进全球治理体系变革</a:t>
            </a:r>
            <a:r>
              <a:rPr lang="en-US" sz="2400">
                <a:latin typeface="宋体" panose="02010600030101010101" pitchFamily="2" charset="-122"/>
                <a:ea typeface="宋体" panose="02010600030101010101" pitchFamily="2" charset="-122"/>
                <a:cs typeface="宋体" panose="02010600030101010101" pitchFamily="2" charset="-122"/>
              </a:rPr>
              <a:t>。</a:t>
            </a:r>
            <a:r>
              <a:rPr lang="en-US" altLang="zh-CN" sz="2400">
                <a:latin typeface="宋体" panose="02010600030101010101" pitchFamily="2" charset="-122"/>
                <a:ea typeface="宋体" panose="02010600030101010101" pitchFamily="2" charset="-122"/>
                <a:cs typeface="宋体" panose="02010600030101010101" pitchFamily="2" charset="-122"/>
              </a:rPr>
              <a:t>2013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中国提出</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一带一路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的合作倡议</a:t>
            </a:r>
            <a:r>
              <a:rPr lang="en-US" altLang="zh-CN" sz="2400">
                <a:latin typeface="宋体" panose="02010600030101010101" pitchFamily="2" charset="-122"/>
                <a:ea typeface="宋体" panose="02010600030101010101" pitchFamily="2" charset="-122"/>
                <a:cs typeface="宋体" panose="02010600030101010101" pitchFamily="2" charset="-122"/>
              </a:rPr>
              <a:t>；2014 </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中国设立丝路基金</a:t>
            </a:r>
            <a:r>
              <a:rPr lang="en-US" altLang="zh-CN" sz="2400">
                <a:latin typeface="宋体" panose="02010600030101010101" pitchFamily="2" charset="-122"/>
                <a:ea typeface="宋体" panose="02010600030101010101" pitchFamily="2" charset="-122"/>
                <a:cs typeface="宋体" panose="02010600030101010101" pitchFamily="2" charset="-122"/>
              </a:rPr>
              <a:t>；2015</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12</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中国倡议设立的</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亚投行</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成立。</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b="1">
                <a:latin typeface="微软雅黑" panose="020B0503020204020204" charset="-122"/>
                <a:ea typeface="微软雅黑" panose="020B0503020204020204" charset="-122"/>
                <a:cs typeface="微软雅黑" panose="020B0503020204020204" charset="-122"/>
              </a:rPr>
              <a:t>2026 </a:t>
            </a:r>
            <a:r>
              <a:rPr lang="zh-CN" altLang="en-US" sz="2800" b="1">
                <a:latin typeface="微软雅黑" panose="020B0503020204020204" charset="-122"/>
                <a:ea typeface="微软雅黑" panose="020B0503020204020204" charset="-122"/>
                <a:cs typeface="微软雅黑" panose="020B0503020204020204" charset="-122"/>
              </a:rPr>
              <a:t>学考金典</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广西普通高中学业水平考试训练指导</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历史课件</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本课结束</a:t>
            </a:r>
            <a:endPar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328420" y="26543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、原因</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910590"/>
            <a:ext cx="10628630" cy="122364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帝国主义各国政治经济发展不平衡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德奥意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同盟国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和英法俄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协约国</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的形成</a:t>
            </a:r>
            <a:r>
              <a:rPr lang="en-US" altLang="zh-CN" sz="2400">
                <a:latin typeface="宋体" panose="02010600030101010101" pitchFamily="2" charset="-122"/>
                <a:ea typeface="宋体" panose="02010600030101010101" pitchFamily="2" charset="-122"/>
                <a:cs typeface="宋体" panose="02010600030101010101" pitchFamily="2" charset="-122"/>
              </a:rPr>
              <a:t>；1914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6</a:t>
            </a:r>
            <a:r>
              <a:rPr lang="zh-CN" altLang="en-US" sz="2400">
                <a:latin typeface="宋体" panose="02010600030101010101" pitchFamily="2" charset="-122"/>
                <a:ea typeface="宋体" panose="02010600030101010101" pitchFamily="2" charset="-122"/>
                <a:cs typeface="宋体" panose="02010600030101010101" pitchFamily="2" charset="-122"/>
              </a:rPr>
              <a:t>月的</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萨拉热窝事件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导火索</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328420" y="2427605"/>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二</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、概况</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596265" y="3188970"/>
            <a:ext cx="10939145" cy="311467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a:t>
            </a:r>
            <a:r>
              <a:rPr lang="zh-CN" altLang="en-US" sz="2400">
                <a:latin typeface="宋体" panose="02010600030101010101" pitchFamily="2" charset="-122"/>
                <a:ea typeface="宋体" panose="02010600030101010101" pitchFamily="2" charset="-122"/>
                <a:cs typeface="宋体" panose="02010600030101010101" pitchFamily="2" charset="-122"/>
              </a:rPr>
              <a:t>重大战役</a:t>
            </a:r>
            <a:r>
              <a:rPr lang="en-US" altLang="zh-CN" sz="2400">
                <a:latin typeface="宋体" panose="02010600030101010101" pitchFamily="2" charset="-122"/>
                <a:ea typeface="宋体" panose="02010600030101010101" pitchFamily="2" charset="-122"/>
                <a:cs typeface="宋体" panose="02010600030101010101" pitchFamily="2" charset="-122"/>
              </a:rPr>
              <a:t>：1914</a:t>
            </a:r>
            <a:r>
              <a:rPr lang="zh-CN" altLang="en-US" sz="2400">
                <a:latin typeface="宋体" panose="02010600030101010101" pitchFamily="2" charset="-122"/>
                <a:ea typeface="宋体" panose="02010600030101010101" pitchFamily="2" charset="-122"/>
                <a:cs typeface="宋体" panose="02010600030101010101" pitchFamily="2" charset="-122"/>
              </a:rPr>
              <a:t>年的马恩河战役</a:t>
            </a:r>
            <a:r>
              <a:rPr lang="en-US" altLang="zh-CN" sz="2400">
                <a:latin typeface="宋体" panose="02010600030101010101" pitchFamily="2" charset="-122"/>
                <a:ea typeface="宋体" panose="02010600030101010101" pitchFamily="2" charset="-122"/>
                <a:cs typeface="宋体" panose="02010600030101010101" pitchFamily="2" charset="-122"/>
              </a:rPr>
              <a:t>；1916</a:t>
            </a:r>
            <a:r>
              <a:rPr lang="zh-CN" altLang="en-US" sz="2400">
                <a:latin typeface="宋体" panose="02010600030101010101" pitchFamily="2" charset="-122"/>
                <a:ea typeface="宋体" panose="02010600030101010101" pitchFamily="2" charset="-122"/>
                <a:cs typeface="宋体" panose="02010600030101010101" pitchFamily="2" charset="-122"/>
              </a:rPr>
              <a:t>年的凡尔登战役、索姆河战役、英德日德兰海战。</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(2)</a:t>
            </a:r>
            <a:r>
              <a:rPr lang="zh-CN" altLang="en-US" sz="2400">
                <a:latin typeface="宋体" panose="02010600030101010101" pitchFamily="2" charset="-122"/>
                <a:ea typeface="宋体" panose="02010600030101010101" pitchFamily="2" charset="-122"/>
                <a:cs typeface="宋体" panose="02010600030101010101" pitchFamily="2" charset="-122"/>
              </a:rPr>
              <a:t>重大事件</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en-US" altLang="en-US" sz="2400">
                <a:latin typeface="宋体" panose="02010600030101010101" pitchFamily="2" charset="-122"/>
                <a:ea typeface="宋体" panose="02010600030101010101" pitchFamily="2" charset="-122"/>
                <a:cs typeface="宋体" panose="02010600030101010101" pitchFamily="2" charset="-122"/>
              </a:rPr>
              <a:t>①</a:t>
            </a:r>
            <a:r>
              <a:rPr lang="en-US" altLang="zh-CN" sz="2400">
                <a:latin typeface="宋体" panose="02010600030101010101" pitchFamily="2" charset="-122"/>
                <a:ea typeface="宋体" panose="02010600030101010101" pitchFamily="2" charset="-122"/>
                <a:cs typeface="宋体" panose="02010600030101010101" pitchFamily="2" charset="-122"/>
              </a:rPr>
              <a:t>1914</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日本占领了德国在中国山东半岛的租借地</a:t>
            </a:r>
            <a:r>
              <a:rPr lang="en-US" altLang="zh-CN" sz="2400">
                <a:latin typeface="宋体" panose="02010600030101010101" pitchFamily="2" charset="-122"/>
                <a:ea typeface="宋体" panose="02010600030101010101" pitchFamily="2" charset="-122"/>
                <a:cs typeface="宋体" panose="02010600030101010101" pitchFamily="2" charset="-122"/>
              </a:rPr>
              <a:t>，1915</a:t>
            </a:r>
            <a:r>
              <a:rPr lang="zh-CN" altLang="en-US" sz="2400">
                <a:latin typeface="宋体" panose="02010600030101010101" pitchFamily="2" charset="-122"/>
                <a:ea typeface="宋体" panose="02010600030101010101" pitchFamily="2" charset="-122"/>
                <a:cs typeface="宋体" panose="02010600030101010101" pitchFamily="2" charset="-122"/>
              </a:rPr>
              <a:t>年向中国提出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二十一条</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要求。</a:t>
            </a:r>
            <a:r>
              <a:rPr lang="en-US" altLang="en-US" sz="2400">
                <a:latin typeface="宋体" panose="02010600030101010101" pitchFamily="2" charset="-122"/>
                <a:ea typeface="宋体" panose="02010600030101010101" pitchFamily="2" charset="-122"/>
                <a:cs typeface="宋体" panose="02010600030101010101" pitchFamily="2" charset="-122"/>
              </a:rPr>
              <a:t>②</a:t>
            </a:r>
            <a:r>
              <a:rPr lang="en-US" altLang="zh-CN" sz="2400">
                <a:latin typeface="宋体" panose="02010600030101010101" pitchFamily="2" charset="-122"/>
                <a:ea typeface="宋体" panose="02010600030101010101" pitchFamily="2" charset="-122"/>
                <a:cs typeface="宋体" panose="02010600030101010101" pitchFamily="2" charset="-122"/>
              </a:rPr>
              <a:t>1917</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美国、中国加入协约国一方作战</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俄国在十月革命后于</a:t>
            </a:r>
            <a:r>
              <a:rPr lang="en-US" altLang="zh-CN" sz="2400">
                <a:latin typeface="宋体" panose="02010600030101010101" pitchFamily="2" charset="-122"/>
                <a:ea typeface="宋体" panose="02010600030101010101" pitchFamily="2" charset="-122"/>
                <a:cs typeface="宋体" panose="02010600030101010101" pitchFamily="2" charset="-122"/>
              </a:rPr>
              <a:t>1918</a:t>
            </a:r>
            <a:r>
              <a:rPr lang="zh-CN" altLang="en-US" sz="2400">
                <a:latin typeface="宋体" panose="02010600030101010101" pitchFamily="2" charset="-122"/>
                <a:ea typeface="宋体" panose="02010600030101010101" pitchFamily="2" charset="-122"/>
                <a:cs typeface="宋体" panose="02010600030101010101" pitchFamily="2" charset="-122"/>
              </a:rPr>
              <a:t>年退出战争。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(3)</a:t>
            </a:r>
            <a:r>
              <a:rPr lang="zh-CN" altLang="en-US" sz="2400">
                <a:latin typeface="宋体" panose="02010600030101010101" pitchFamily="2" charset="-122"/>
                <a:ea typeface="宋体" panose="02010600030101010101" pitchFamily="2" charset="-122"/>
                <a:cs typeface="宋体" panose="02010600030101010101" pitchFamily="2" charset="-122"/>
              </a:rPr>
              <a:t>结果</a:t>
            </a:r>
            <a:r>
              <a:rPr lang="en-US" altLang="zh-CN" sz="2400">
                <a:latin typeface="宋体" panose="02010600030101010101" pitchFamily="2" charset="-122"/>
                <a:ea typeface="宋体" panose="02010600030101010101" pitchFamily="2" charset="-122"/>
                <a:cs typeface="宋体" panose="02010600030101010101" pitchFamily="2" charset="-122"/>
              </a:rPr>
              <a:t>：1918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11</a:t>
            </a:r>
            <a:r>
              <a:rPr lang="zh-CN" altLang="en-US" sz="2400">
                <a:latin typeface="宋体" panose="02010600030101010101" pitchFamily="2" charset="-122"/>
                <a:ea typeface="宋体" panose="02010600030101010101" pitchFamily="2" charset="-122"/>
                <a:cs typeface="宋体" panose="02010600030101010101" pitchFamily="2" charset="-122"/>
              </a:rPr>
              <a:t>月</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大战以同盟国的失败而结束。</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1194435" y="391160"/>
            <a:ext cx="7332980" cy="645160"/>
          </a:xfrm>
          <a:prstGeom prst="rect">
            <a:avLst/>
          </a:prstGeom>
          <a:noFill/>
        </p:spPr>
        <p:txBody>
          <a:bodyPr wrap="square" rtlCol="0">
            <a:spAutoFit/>
          </a:bodyPr>
          <a:lstStyle/>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三</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、性质</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83260" y="1036320"/>
            <a:ext cx="9331325" cy="74422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是列强重新瓜分世界、争夺世界霸权的帝国主义之战。</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1118235" y="187833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四</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、战后秩序</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626110" y="2456815"/>
            <a:ext cx="10777855" cy="150685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1919</a:t>
            </a:r>
            <a:r>
              <a:rPr lang="zh-CN" altLang="en-US" sz="2400">
                <a:latin typeface="宋体" panose="02010600030101010101" pitchFamily="2" charset="-122"/>
                <a:ea typeface="宋体" panose="02010600030101010101" pitchFamily="2" charset="-122"/>
                <a:cs typeface="宋体" panose="02010600030101010101" pitchFamily="2" charset="-122"/>
              </a:rPr>
              <a:t>年召开巴黎和会</a:t>
            </a:r>
            <a:r>
              <a:rPr lang="en-US" altLang="zh-CN" sz="2400">
                <a:latin typeface="宋体" panose="02010600030101010101" pitchFamily="2" charset="-122"/>
                <a:ea typeface="宋体" panose="02010600030101010101" pitchFamily="2" charset="-122"/>
                <a:cs typeface="宋体" panose="02010600030101010101" pitchFamily="2" charset="-122"/>
              </a:rPr>
              <a:t>；1921</a:t>
            </a:r>
            <a:r>
              <a:rPr lang="en-US" altLang="zh-CN" sz="2400">
                <a:latin typeface="Times New Roman" panose="02020603050405020304" charset="0"/>
                <a:ea typeface="宋体" panose="02010600030101010101" pitchFamily="2" charset="-122"/>
                <a:cs typeface="Times New Roman" panose="02020603050405020304" charset="0"/>
              </a:rPr>
              <a:t>—</a:t>
            </a:r>
            <a:r>
              <a:rPr lang="en-US" altLang="zh-CN" sz="2400">
                <a:latin typeface="宋体" panose="02010600030101010101" pitchFamily="2" charset="-122"/>
                <a:ea typeface="宋体" panose="02010600030101010101" pitchFamily="2" charset="-122"/>
                <a:cs typeface="宋体" panose="02010600030101010101" pitchFamily="2" charset="-122"/>
              </a:rPr>
              <a:t>1922</a:t>
            </a:r>
            <a:r>
              <a:rPr lang="zh-CN" altLang="en-US" sz="2400">
                <a:latin typeface="宋体" panose="02010600030101010101" pitchFamily="2" charset="-122"/>
                <a:ea typeface="宋体" panose="02010600030101010101" pitchFamily="2" charset="-122"/>
                <a:cs typeface="宋体" panose="02010600030101010101" pitchFamily="2" charset="-122"/>
              </a:rPr>
              <a:t>年召开华盛顿会议</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形成了凡尔赛</a:t>
            </a:r>
            <a:r>
              <a:rPr lang="en-US" altLang="zh-CN" sz="2400">
                <a:latin typeface="Times New Roman" panose="02020603050405020304" charset="0"/>
                <a:ea typeface="宋体" panose="02010600030101010101" pitchFamily="2" charset="-122"/>
                <a:cs typeface="Times New Roman" panose="02020603050405020304" charset="0"/>
              </a:rPr>
              <a:t>—</a:t>
            </a:r>
            <a:r>
              <a:rPr lang="zh-CN" altLang="en-US" sz="2400">
                <a:latin typeface="宋体" panose="02010600030101010101" pitchFamily="2" charset="-122"/>
                <a:ea typeface="宋体" panose="02010600030101010101" pitchFamily="2" charset="-122"/>
                <a:cs typeface="宋体" panose="02010600030101010101" pitchFamily="2" charset="-122"/>
              </a:rPr>
              <a:t>华盛顿体系</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成立国际联盟</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以强权政治原则建立了新秩序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却为新的国际冲突埋下了祸根。</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文本框 3"/>
          <p:cNvSpPr txBox="1"/>
          <p:nvPr/>
        </p:nvSpPr>
        <p:spPr>
          <a:xfrm>
            <a:off x="1118235" y="4157980"/>
            <a:ext cx="7332980" cy="645160"/>
          </a:xfrm>
          <a:prstGeom prst="rect">
            <a:avLst/>
          </a:prstGeom>
          <a:noFill/>
        </p:spPr>
        <p:txBody>
          <a:bodyPr wrap="square" rtlCol="0">
            <a:spAutoFit/>
          </a:bodyPr>
          <a:p>
            <a:pPr algn="just"/>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五</a:t>
            </a:r>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、影响</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sp>
        <p:nvSpPr>
          <p:cNvPr id="5" name="文本框 4"/>
          <p:cNvSpPr txBox="1"/>
          <p:nvPr/>
        </p:nvSpPr>
        <p:spPr>
          <a:xfrm>
            <a:off x="488950" y="4803140"/>
            <a:ext cx="11029950" cy="162814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削弱了帝国主义和殖民主义力量</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动摇了欧洲的世界优势地位</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促进了殖民地半殖民地国家的民族觉醒</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美国的参战和俄国十月革命的胜利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开始改变以欧洲为中心的国际格局</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改变了人们的观念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反对战争、要求和平的运动日益高涨。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019028" y="73587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820583" y="524388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1617980" y="885190"/>
            <a:ext cx="9153525" cy="4246245"/>
          </a:xfrm>
          <a:prstGeom prst="rect">
            <a:avLst/>
          </a:prstGeom>
          <a:noFill/>
        </p:spPr>
        <p:txBody>
          <a:bodyPr wrap="square" rtlCol="0">
            <a:spAutoFit/>
          </a:bodyPr>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第15课   </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十月革命的胜利与</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a:p>
            <a:pPr algn="ctr">
              <a:lnSpc>
                <a:spcPct val="150000"/>
              </a:lnSpc>
              <a:buClrTx/>
              <a:buSzTx/>
              <a:buNone/>
            </a:pPr>
            <a:r>
              <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rPr>
              <a:t>苏联的社会主义实践</a:t>
            </a:r>
            <a:endParaRPr lang="zh-CN" altLang="en-US" sz="6000" b="1" dirty="0">
              <a:solidFill>
                <a:schemeClr val="accent2">
                  <a:lumMod val="50000"/>
                </a:schemeClr>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908685" y="734060"/>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、列宁主义的形成</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389245" y="49657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358140" y="1511300"/>
            <a:ext cx="11177270" cy="4104005"/>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背景</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a:t>
            </a:r>
            <a:r>
              <a:rPr lang="zh-CN" altLang="en-US" sz="2400">
                <a:latin typeface="宋体" panose="02010600030101010101" pitchFamily="2" charset="-122"/>
                <a:ea typeface="宋体" panose="02010600030101010101" pitchFamily="2" charset="-122"/>
                <a:cs typeface="宋体" panose="02010600030101010101" pitchFamily="2" charset="-122"/>
              </a:rPr>
              <a:t>经济上</a:t>
            </a:r>
            <a:r>
              <a:rPr lang="en-US" altLang="zh-CN" sz="2400">
                <a:latin typeface="宋体" panose="02010600030101010101" pitchFamily="2" charset="-122"/>
                <a:ea typeface="宋体" panose="02010600030101010101" pitchFamily="2" charset="-122"/>
                <a:cs typeface="宋体" panose="02010600030101010101" pitchFamily="2" charset="-122"/>
              </a:rPr>
              <a:t>：19</a:t>
            </a:r>
            <a:r>
              <a:rPr lang="zh-CN" altLang="en-US" sz="2400">
                <a:latin typeface="宋体" panose="02010600030101010101" pitchFamily="2" charset="-122"/>
                <a:ea typeface="宋体" panose="02010600030101010101" pitchFamily="2" charset="-122"/>
                <a:cs typeface="宋体" panose="02010600030101010101" pitchFamily="2" charset="-122"/>
              </a:rPr>
              <a:t>世纪末</a:t>
            </a:r>
            <a:r>
              <a:rPr lang="en-US" altLang="zh-CN" sz="2400">
                <a:latin typeface="宋体" panose="02010600030101010101" pitchFamily="2" charset="-122"/>
                <a:ea typeface="宋体" panose="02010600030101010101" pitchFamily="2" charset="-122"/>
                <a:cs typeface="宋体" panose="02010600030101010101" pitchFamily="2" charset="-122"/>
              </a:rPr>
              <a:t>20</a:t>
            </a:r>
            <a:r>
              <a:rPr lang="zh-CN" altLang="en-US" sz="2400">
                <a:latin typeface="宋体" panose="02010600030101010101" pitchFamily="2" charset="-122"/>
                <a:ea typeface="宋体" panose="02010600030101010101" pitchFamily="2" charset="-122"/>
                <a:cs typeface="宋体" panose="02010600030101010101" pitchFamily="2" charset="-122"/>
              </a:rPr>
              <a:t>世纪初</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俄国资本主义经济不断发展。</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(2)</a:t>
            </a:r>
            <a:r>
              <a:rPr lang="zh-CN" altLang="en-US" sz="2400">
                <a:latin typeface="宋体" panose="02010600030101010101" pitchFamily="2" charset="-122"/>
                <a:ea typeface="宋体" panose="02010600030101010101" pitchFamily="2" charset="-122"/>
                <a:cs typeface="宋体" panose="02010600030101010101" pitchFamily="2" charset="-122"/>
              </a:rPr>
              <a:t>政治上</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沙皇专制统治持续强化</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社会矛盾日益尖锐。</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(3)</a:t>
            </a:r>
            <a:r>
              <a:rPr lang="zh-CN" altLang="en-US" sz="2400">
                <a:latin typeface="宋体" panose="02010600030101010101" pitchFamily="2" charset="-122"/>
                <a:ea typeface="宋体" panose="02010600030101010101" pitchFamily="2" charset="-122"/>
                <a:cs typeface="宋体" panose="02010600030101010101" pitchFamily="2" charset="-122"/>
              </a:rPr>
              <a:t>阶级上</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a:latin typeface="宋体" panose="02010600030101010101" pitchFamily="2" charset="-122"/>
                <a:ea typeface="宋体" panose="02010600030101010101" pitchFamily="2" charset="-122"/>
                <a:cs typeface="宋体" panose="02010600030101010101" pitchFamily="2" charset="-122"/>
              </a:rPr>
              <a:t>工业的发展造就了俄国第一代产业工人。</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(4)</a:t>
            </a:r>
            <a:r>
              <a:rPr lang="zh-CN" altLang="en-US" sz="2400">
                <a:latin typeface="宋体" panose="02010600030101010101" pitchFamily="2" charset="-122"/>
                <a:ea typeface="宋体" panose="02010600030101010101" pitchFamily="2" charset="-122"/>
                <a:cs typeface="宋体" panose="02010600030101010101" pitchFamily="2" charset="-122"/>
              </a:rPr>
              <a:t>组织上</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1898</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俄国社会民主工党宣告成立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展开了有组织的工人运动。</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(5)</a:t>
            </a:r>
            <a:r>
              <a:rPr lang="zh-CN" altLang="en-US" sz="2400">
                <a:latin typeface="宋体" panose="02010600030101010101" pitchFamily="2" charset="-122"/>
                <a:ea typeface="宋体" panose="02010600030101010101" pitchFamily="2" charset="-122"/>
                <a:cs typeface="宋体" panose="02010600030101010101" pitchFamily="2" charset="-122"/>
              </a:rPr>
              <a:t>思想上</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rPr>
              <a:t>1900</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流亡国外的列宁创办《火星报》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宣传马克思主义。</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形成标志</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1903</a:t>
            </a:r>
            <a:r>
              <a:rPr lang="zh-CN" altLang="en-US" sz="2400">
                <a:latin typeface="宋体" panose="02010600030101010101" pitchFamily="2" charset="-122"/>
                <a:ea typeface="宋体" panose="02010600030101010101" pitchFamily="2" charset="-122"/>
                <a:cs typeface="宋体" panose="02010600030101010101" pitchFamily="2" charset="-122"/>
              </a:rPr>
              <a:t>年</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俄国社会民主工党举行第二次代表大会。</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4523105" y="191770"/>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49630" y="870585"/>
            <a:ext cx="10493375" cy="4970780"/>
          </a:xfrm>
          <a:prstGeom prst="rect">
            <a:avLst/>
          </a:prstGeom>
          <a:noFill/>
        </p:spPr>
        <p:txBody>
          <a:bodyPr wrap="square" rtlCol="0">
            <a:noAutofit/>
          </a:bodyPr>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a:t>
            </a:r>
            <a:r>
              <a:rPr lang="zh-CN" altLang="en-US" sz="2800" b="1">
                <a:latin typeface="宋体" panose="02010600030101010101" pitchFamily="2" charset="-122"/>
                <a:ea typeface="宋体" panose="02010600030101010101" pitchFamily="2" charset="-122"/>
                <a:cs typeface="宋体" panose="02010600030101010101" pitchFamily="2" charset="-122"/>
              </a:rPr>
              <a:t>内容</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帝国主义是资本主义发展的最高阶段</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是无产阶级社会革命的前夜</a:t>
            </a: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由于资本主义发展的不平衡规律</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俄国是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帝国主义链条中最薄弱的一环</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社会主义可能首先在少数甚至单独一个资本主义国家内获得胜利</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工人阶级要以暴力推翻资产阶级政权</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建立无产阶级专政。</a:t>
            </a:r>
            <a:endParaRPr lang="zh-CN" altLang="en-US" sz="2400">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4.</a:t>
            </a:r>
            <a:r>
              <a:rPr lang="zh-CN" altLang="en-US" sz="2800" b="1">
                <a:latin typeface="宋体" panose="02010600030101010101" pitchFamily="2" charset="-122"/>
                <a:ea typeface="宋体" panose="02010600030101010101" pitchFamily="2" charset="-122"/>
                <a:cs typeface="宋体" panose="02010600030101010101" pitchFamily="2" charset="-122"/>
              </a:rPr>
              <a:t>意义</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indent="457200" algn="just" fontAlgn="auto">
              <a:lnSpc>
                <a:spcPct val="130000"/>
              </a:lnSpc>
              <a:spcBef>
                <a:spcPts val="0"/>
              </a:spcBef>
              <a:spcAft>
                <a:spcPts val="0"/>
              </a:spcAft>
            </a:pPr>
            <a:r>
              <a:rPr lang="en-US" altLang="zh-CN" sz="2400">
                <a:latin typeface="宋体" panose="02010600030101010101" pitchFamily="2" charset="-122"/>
                <a:ea typeface="宋体" panose="02010600030101010101" pitchFamily="2" charset="-122"/>
                <a:cs typeface="宋体" panose="02010600030101010101" pitchFamily="2" charset="-122"/>
              </a:rPr>
              <a:t> </a:t>
            </a:r>
            <a:r>
              <a:rPr lang="zh-CN" altLang="en-US" sz="2400">
                <a:latin typeface="宋体" panose="02010600030101010101" pitchFamily="2" charset="-122"/>
                <a:ea typeface="宋体" panose="02010600030101010101" pitchFamily="2" charset="-122"/>
                <a:cs typeface="宋体" panose="02010600030101010101" pitchFamily="2" charset="-122"/>
              </a:rPr>
              <a:t>把马克思主义基本原理与俄国革命具体实际结合起来</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创造性地提出一系列社会主义革命和社会主义建设理论</a:t>
            </a:r>
            <a:r>
              <a:rPr lang="en-US" altLang="zh-CN" sz="2400">
                <a:latin typeface="宋体" panose="02010600030101010101" pitchFamily="2" charset="-122"/>
                <a:ea typeface="宋体" panose="02010600030101010101" pitchFamily="2" charset="-122"/>
                <a:cs typeface="宋体" panose="02010600030101010101" pitchFamily="2" charset="-122"/>
              </a:rPr>
              <a:t>，</a:t>
            </a:r>
            <a:r>
              <a:rPr lang="zh-CN" altLang="en-US" sz="2400">
                <a:latin typeface="宋体" panose="02010600030101010101" pitchFamily="2" charset="-122"/>
                <a:ea typeface="宋体" panose="02010600030101010101" pitchFamily="2" charset="-122"/>
                <a:cs typeface="宋体" panose="02010600030101010101" pitchFamily="2" charset="-122"/>
              </a:rPr>
              <a:t>为帝国主义时代的无产阶级革命提供了强大思想武器。</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ags/tag1.xml><?xml version="1.0" encoding="utf-8"?>
<p:tagLst xmlns:p="http://schemas.openxmlformats.org/presentationml/2006/main">
  <p:tag name="TABLE_ENDDRAG_ORIGIN_RECT" val="879*257"/>
  <p:tag name="TABLE_ENDDRAG_RECT" val="33*252*879*257"/>
</p:tagLst>
</file>

<file path=ppt/tags/tag2.xml><?xml version="1.0" encoding="utf-8"?>
<p:tagLst xmlns:p="http://schemas.openxmlformats.org/presentationml/2006/main">
  <p:tag name="TABLE_ENDDRAG_ORIGIN_RECT" val="837*371"/>
  <p:tag name="TABLE_ENDDRAG_RECT" val="47*87*837*371"/>
</p:tagLst>
</file>

<file path=ppt/tags/tag3.xml><?xml version="1.0" encoding="utf-8"?>
<p:tagLst xmlns:p="http://schemas.openxmlformats.org/presentationml/2006/main">
  <p:tag name="TABLE_ENDDRAG_ORIGIN_RECT" val="845*251"/>
  <p:tag name="TABLE_ENDDRAG_RECT" val="67*258*845*251"/>
</p:tagLst>
</file>

<file path=ppt/tags/tag4.xml><?xml version="1.0" encoding="utf-8"?>
<p:tagLst xmlns:p="http://schemas.openxmlformats.org/presentationml/2006/main">
  <p:tag name="TABLE_ENDDRAG_ORIGIN_RECT" val="871*346"/>
  <p:tag name="TABLE_ENDDRAG_RECT" val="57*43*871*346"/>
</p:tagLst>
</file>

<file path=ppt/tags/tag5.xml><?xml version="1.0" encoding="utf-8"?>
<p:tagLst xmlns:p="http://schemas.openxmlformats.org/presentationml/2006/main">
  <p:tag name="TABLE_ENDDRAG_ORIGIN_RECT" val="846*214"/>
  <p:tag name="TABLE_ENDDRAG_RECT" val="61*111*846*214"/>
</p:tagLst>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8343</Words>
  <Application>WPS 演示</Application>
  <PresentationFormat>宽屏</PresentationFormat>
  <Paragraphs>521</Paragraphs>
  <Slides>45</Slides>
  <Notes>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45</vt:i4>
      </vt:variant>
    </vt:vector>
  </HeadingPairs>
  <TitlesOfParts>
    <vt:vector size="55" baseType="lpstr">
      <vt:lpstr>Arial</vt:lpstr>
      <vt:lpstr>宋体</vt:lpstr>
      <vt:lpstr>Wingdings</vt:lpstr>
      <vt:lpstr>微软雅黑</vt:lpstr>
      <vt:lpstr>方正粗黑宋简体</vt:lpstr>
      <vt:lpstr>Times New Roman</vt:lpstr>
      <vt:lpstr>Arial Unicode MS</vt:lpstr>
      <vt:lpstr>Calibri</vt:lpstr>
      <vt:lpstr>黑体</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WPS_1758008074</cp:lastModifiedBy>
  <cp:revision>79</cp:revision>
  <dcterms:created xsi:type="dcterms:W3CDTF">2025-09-10T14:36:00Z</dcterms:created>
  <dcterms:modified xsi:type="dcterms:W3CDTF">2026-03-18T00:59:20Z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D042FDC1C202D3A9708CC168A1C9CD6E_41</vt:lpwstr>
  </property>
</Properties>
</file>